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3" r:id="rId4"/>
    <p:sldId id="260" r:id="rId5"/>
    <p:sldId id="261" r:id="rId6"/>
    <p:sldId id="282" r:id="rId7"/>
    <p:sldId id="286" r:id="rId8"/>
    <p:sldId id="264" r:id="rId9"/>
    <p:sldId id="266" r:id="rId10"/>
    <p:sldId id="271" r:id="rId11"/>
    <p:sldId id="277" r:id="rId12"/>
    <p:sldId id="280" r:id="rId13"/>
    <p:sldId id="270" r:id="rId14"/>
    <p:sldId id="273" r:id="rId15"/>
    <p:sldId id="275" r:id="rId16"/>
    <p:sldId id="287" r:id="rId17"/>
    <p:sldId id="283" r:id="rId18"/>
    <p:sldId id="288" r:id="rId19"/>
    <p:sldId id="291" r:id="rId20"/>
    <p:sldId id="292" r:id="rId21"/>
    <p:sldId id="293" r:id="rId22"/>
    <p:sldId id="29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91" autoAdjust="0"/>
    <p:restoredTop sz="80668" autoAdjust="0"/>
  </p:normalViewPr>
  <p:slideViewPr>
    <p:cSldViewPr>
      <p:cViewPr varScale="1">
        <p:scale>
          <a:sx n="63" d="100"/>
          <a:sy n="63" d="100"/>
        </p:scale>
        <p:origin x="-11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0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B84C3-C4C2-4F57-BEAC-3A9F3D3540D7}" type="datetimeFigureOut">
              <a:rPr lang="en-US" smtClean="0"/>
              <a:pPr/>
              <a:t>10/10/2012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56CB2D-6CE5-4CDC-930D-67132292387E}" type="slidenum">
              <a:rPr lang="en-US" smtClean="0"/>
              <a:pPr/>
              <a:t>‹#›</a:t>
            </a:fld>
            <a:endParaRPr lang="en-US"/>
          </a:p>
        </p:txBody>
      </p:sp>
    </p:spTree>
    <p:extLst>
      <p:ext uri="{BB962C8B-B14F-4D97-AF65-F5344CB8AC3E}">
        <p14:creationId xmlns:p14="http://schemas.microsoft.com/office/powerpoint/2010/main" xmlns="" val="171948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presentation</a:t>
            </a:r>
            <a:r>
              <a:rPr lang="en-US" baseline="0" dirty="0" smtClean="0"/>
              <a:t> for the </a:t>
            </a:r>
            <a:r>
              <a:rPr lang="en-US" baseline="0" dirty="0" err="1" smtClean="0"/>
              <a:t>BatsLive</a:t>
            </a:r>
            <a:r>
              <a:rPr lang="en-US" baseline="0" dirty="0" smtClean="0"/>
              <a:t> Cave and Karst webinar, The World Beneath Our Feet, Oct. 11, 2012.</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a:t>
            </a:fld>
            <a:endParaRPr lang="en-US"/>
          </a:p>
        </p:txBody>
      </p:sp>
    </p:spTree>
    <p:extLst>
      <p:ext uri="{BB962C8B-B14F-4D97-AF65-F5344CB8AC3E}">
        <p14:creationId xmlns:p14="http://schemas.microsoft.com/office/powerpoint/2010/main" xmlns="" val="275068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A9833D5F-3C70-496C-BBEE-0E4D77DA9C8C}" type="slidenum">
              <a:rPr lang="en-GB" sz="1200">
                <a:solidFill>
                  <a:srgbClr val="000000"/>
                </a:solidFill>
              </a:rPr>
              <a:pPr eaLnBrk="1" hangingPunct="1"/>
              <a:t>10</a:t>
            </a:fld>
            <a:endParaRPr lang="en-GB" sz="1200">
              <a:solidFill>
                <a:srgbClr val="000000"/>
              </a:solidFill>
            </a:endParaRPr>
          </a:p>
        </p:txBody>
      </p:sp>
      <p:sp>
        <p:nvSpPr>
          <p:cNvPr id="46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6084"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r>
              <a:rPr lang="en-US" dirty="0" smtClean="0"/>
              <a:t>First one the entire</a:t>
            </a:r>
            <a:r>
              <a:rPr lang="en-US" baseline="0" dirty="0" smtClean="0"/>
              <a:t> stream is flowing into the cave entrance at one location – Second picture </a:t>
            </a:r>
            <a:r>
              <a:rPr lang="en-US" dirty="0" smtClean="0"/>
              <a:t>Water slowly dripping from a stream bed down into the underground drainage systems also called  </a:t>
            </a:r>
            <a:r>
              <a:rPr lang="en-US" sz="1200" u="sng" dirty="0" smtClean="0"/>
              <a:t>Losing Streams </a:t>
            </a:r>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Caves were formed by groundwater through geologic time and water still flows through</a:t>
            </a:r>
            <a:r>
              <a:rPr lang="en-US" baseline="0" dirty="0" smtClean="0"/>
              <a:t> them today.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11</a:t>
            </a:fld>
            <a:endParaRPr lang="en-US"/>
          </a:p>
        </p:txBody>
      </p:sp>
    </p:spTree>
    <p:extLst>
      <p:ext uri="{BB962C8B-B14F-4D97-AF65-F5344CB8AC3E}">
        <p14:creationId xmlns:p14="http://schemas.microsoft.com/office/powerpoint/2010/main" xmlns="" val="379402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Streams flow underground just like they do on the surface. You can put an stick</a:t>
            </a:r>
            <a:r>
              <a:rPr lang="en-US" baseline="0" dirty="0" smtClean="0"/>
              <a:t> in an underground stream to see how fast the water is flowing just like in a surface stream.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12</a:t>
            </a:fld>
            <a:endParaRPr lang="en-US"/>
          </a:p>
        </p:txBody>
      </p:sp>
    </p:spTree>
    <p:extLst>
      <p:ext uri="{BB962C8B-B14F-4D97-AF65-F5344CB8AC3E}">
        <p14:creationId xmlns:p14="http://schemas.microsoft.com/office/powerpoint/2010/main" xmlns="" val="62172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karst springs are used as water supplies, both public and private. Remember</a:t>
            </a:r>
            <a:r>
              <a:rPr lang="en-US" baseline="0" dirty="0" smtClean="0"/>
              <a:t> </a:t>
            </a:r>
            <a:r>
              <a:rPr lang="en-US" dirty="0" smtClean="0"/>
              <a:t>40% of the groundwater used for drinking water in the U.S.</a:t>
            </a:r>
            <a:r>
              <a:rPr lang="en-US" baseline="0" dirty="0" smtClean="0"/>
              <a:t> </a:t>
            </a:r>
            <a:r>
              <a:rPr lang="en-US" dirty="0" smtClean="0"/>
              <a:t> comes from karst aquifers</a:t>
            </a:r>
            <a:r>
              <a:rPr lang="en-US" baseline="0" dirty="0" smtClean="0"/>
              <a:t>, mainly through springs and wells. How many of you have a well for your drinking water? Either at home or through your public water supply? Do you live in a karst area? </a:t>
            </a:r>
            <a:endParaRPr lang="en-US" dirty="0" smtClean="0"/>
          </a:p>
          <a:p>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13</a:t>
            </a:fld>
            <a:endParaRPr lang="en-US"/>
          </a:p>
        </p:txBody>
      </p:sp>
    </p:spTree>
    <p:extLst>
      <p:ext uri="{BB962C8B-B14F-4D97-AF65-F5344CB8AC3E}">
        <p14:creationId xmlns:p14="http://schemas.microsoft.com/office/powerpoint/2010/main" xmlns="" val="4078564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F176F268-FCED-4DE7-8594-015F20049688}" type="slidenum">
              <a:rPr lang="en-GB" sz="1200">
                <a:solidFill>
                  <a:srgbClr val="000000"/>
                </a:solidFill>
              </a:rPr>
              <a:pPr eaLnBrk="1" hangingPunct="1"/>
              <a:t>14</a:t>
            </a:fld>
            <a:endParaRPr lang="en-GB" sz="1200">
              <a:solidFill>
                <a:srgbClr val="000000"/>
              </a:solidFill>
            </a:endParaRPr>
          </a:p>
        </p:txBody>
      </p:sp>
      <p:sp>
        <p:nvSpPr>
          <p:cNvPr id="481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813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Dye tracing is the only way to verify where water flows underground since</a:t>
            </a:r>
            <a:r>
              <a:rPr lang="en-US" sz="1200" kern="1200" baseline="0" dirty="0" smtClean="0">
                <a:solidFill>
                  <a:schemeClr val="tx1"/>
                </a:solidFill>
                <a:effectLst/>
                <a:latin typeface="+mn-lt"/>
                <a:ea typeface="+mn-ea"/>
                <a:cs typeface="+mn-cs"/>
              </a:rPr>
              <a:t> we can not see the underground water paths. </a:t>
            </a:r>
            <a:r>
              <a:rPr lang="en-US" sz="1200" kern="1200" dirty="0" smtClean="0">
                <a:solidFill>
                  <a:schemeClr val="tx1"/>
                </a:solidFill>
                <a:effectLst/>
                <a:latin typeface="+mn-lt"/>
                <a:ea typeface="+mn-ea"/>
                <a:cs typeface="+mn-cs"/>
              </a:rPr>
              <a:t>The dye is put</a:t>
            </a:r>
            <a:r>
              <a:rPr lang="en-US" sz="1200" kern="1200" baseline="0" dirty="0" smtClean="0">
                <a:solidFill>
                  <a:schemeClr val="tx1"/>
                </a:solidFill>
                <a:effectLst/>
                <a:latin typeface="+mn-lt"/>
                <a:ea typeface="+mn-ea"/>
                <a:cs typeface="+mn-cs"/>
              </a:rPr>
              <a:t> into sinking streams and it is caught with traps at springs and other stream access points like wells.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Dye tracing verifies where water flows underground since we can not see the underground water paths. </a:t>
            </a:r>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and Water</a:t>
            </a:r>
            <a:r>
              <a:rPr lang="en-US" baseline="0" dirty="0" smtClean="0"/>
              <a:t> Conservation Districts and other natural resources agencies, both federal and state offer Best Management Practices (BMP) Programs to help landowners and localities in karst areas to keep the karst waters clean and unpolluted.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16</a:t>
            </a:fld>
            <a:endParaRPr lang="en-US"/>
          </a:p>
        </p:txBody>
      </p:sp>
    </p:spTree>
    <p:extLst>
      <p:ext uri="{BB962C8B-B14F-4D97-AF65-F5344CB8AC3E}">
        <p14:creationId xmlns:p14="http://schemas.microsoft.com/office/powerpoint/2010/main" xmlns="" val="1638967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Changing water flow by adding impervious cover like roads, parking lots and large buildings and channeling water into storm water settling areas can lead to the opening of soil pipes, or sinkholes into the conduits and groundwater below.  Here the road collapsed into a sinkhole, meaning the road surface fell into the open spaces under the ground.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17</a:t>
            </a:fld>
            <a:endParaRPr lang="en-US"/>
          </a:p>
        </p:txBody>
      </p:sp>
    </p:spTree>
    <p:extLst>
      <p:ext uri="{BB962C8B-B14F-4D97-AF65-F5344CB8AC3E}">
        <p14:creationId xmlns:p14="http://schemas.microsoft.com/office/powerpoint/2010/main" xmlns="" val="2195496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of the karst features to</a:t>
            </a:r>
            <a:r>
              <a:rPr lang="en-US" baseline="0" dirty="0" smtClean="0"/>
              <a:t> discuss today are the caves. </a:t>
            </a:r>
            <a:r>
              <a:rPr lang="en-US" dirty="0" smtClean="0"/>
              <a:t>Cave entrances in karst vary in size and shape.</a:t>
            </a:r>
            <a:r>
              <a:rPr lang="en-US" baseline="0" dirty="0" smtClean="0"/>
              <a:t> Formed in the soluble sedimentary bedrock, Limestone, Some of these cave </a:t>
            </a:r>
            <a:r>
              <a:rPr lang="en-US" baseline="0" smtClean="0"/>
              <a:t>entrances have deep </a:t>
            </a:r>
            <a:r>
              <a:rPr lang="en-US" baseline="0" dirty="0" smtClean="0"/>
              <a:t>pits into sinkholes, some hide in rock outcropping, while some are easy to walk in to.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18</a:t>
            </a:fld>
            <a:endParaRPr lang="en-US"/>
          </a:p>
        </p:txBody>
      </p:sp>
    </p:spTree>
    <p:extLst>
      <p:ext uri="{BB962C8B-B14F-4D97-AF65-F5344CB8AC3E}">
        <p14:creationId xmlns:p14="http://schemas.microsoft.com/office/powerpoint/2010/main" xmlns="" val="1253648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
            </a:r>
            <a:r>
              <a:rPr lang="en-US" baseline="0" dirty="0" smtClean="0"/>
              <a:t> entrances lead into wonderful underground passages – Though geologic time slightly acidic groundwater formed these cave passages.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19</a:t>
            </a:fld>
            <a:endParaRPr lang="en-US"/>
          </a:p>
        </p:txBody>
      </p:sp>
    </p:spTree>
    <p:extLst>
      <p:ext uri="{BB962C8B-B14F-4D97-AF65-F5344CB8AC3E}">
        <p14:creationId xmlns:p14="http://schemas.microsoft.com/office/powerpoint/2010/main" xmlns="" val="4063092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 also</a:t>
            </a:r>
            <a:r>
              <a:rPr lang="en-US" baseline="0" dirty="0" smtClean="0"/>
              <a:t> contain </a:t>
            </a:r>
            <a:r>
              <a:rPr lang="en-US" dirty="0" smtClean="0"/>
              <a:t>amazing cave formations.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20</a:t>
            </a:fld>
            <a:endParaRPr lang="en-US"/>
          </a:p>
        </p:txBody>
      </p:sp>
    </p:spTree>
    <p:extLst>
      <p:ext uri="{BB962C8B-B14F-4D97-AF65-F5344CB8AC3E}">
        <p14:creationId xmlns:p14="http://schemas.microsoft.com/office/powerpoint/2010/main" xmlns="" val="201063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people are familiar with the pretty cave photos and the amazing formations like Stalagmites and Stalactites. Caves are home to many animals and unique habitats and offer great adventure to cave explorers and scientists.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2</a:t>
            </a:fld>
            <a:endParaRPr lang="en-US" dirty="0"/>
          </a:p>
        </p:txBody>
      </p:sp>
    </p:spTree>
    <p:extLst>
      <p:ext uri="{BB962C8B-B14F-4D97-AF65-F5344CB8AC3E}">
        <p14:creationId xmlns:p14="http://schemas.microsoft.com/office/powerpoint/2010/main" xmlns="" val="1624763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Scientist study the cave and karst environments, collecting data, creating maps, participating in research</a:t>
            </a:r>
            <a:r>
              <a:rPr lang="en-US" baseline="0" dirty="0" smtClean="0"/>
              <a:t> projects</a:t>
            </a:r>
            <a:r>
              <a:rPr lang="en-US" dirty="0" smtClean="0"/>
              <a:t> and monitoring the karst waters. This</a:t>
            </a:r>
            <a:r>
              <a:rPr lang="en-US" baseline="0" dirty="0" smtClean="0"/>
              <a:t> presentation has introduced the hydrology and geology of caves, the next presentations will cover biology and paleontology. STEM subject – outside fieldwork might be more interesting than office computer jobs. We need to train more scientists. </a:t>
            </a:r>
            <a:endParaRPr lang="en-US" dirty="0" smtClean="0"/>
          </a:p>
          <a:p>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21</a:t>
            </a:fld>
            <a:endParaRPr lang="en-US"/>
          </a:p>
        </p:txBody>
      </p:sp>
    </p:spTree>
    <p:extLst>
      <p:ext uri="{BB962C8B-B14F-4D97-AF65-F5344CB8AC3E}">
        <p14:creationId xmlns:p14="http://schemas.microsoft.com/office/powerpoint/2010/main" xmlns="" val="3001247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presentation introduced you to caves, karst topography and karst water supplies. I hope you will continue to learn about and appreciate these wonderful natural resources.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22</a:t>
            </a:fld>
            <a:endParaRPr lang="en-US"/>
          </a:p>
        </p:txBody>
      </p:sp>
    </p:spTree>
    <p:extLst>
      <p:ext uri="{BB962C8B-B14F-4D97-AF65-F5344CB8AC3E}">
        <p14:creationId xmlns:p14="http://schemas.microsoft.com/office/powerpoint/2010/main" xmlns="" val="417933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51F2A63B-E1D9-429C-B762-6F4800306B58}" type="slidenum">
              <a:rPr lang="en-GB" sz="1200">
                <a:solidFill>
                  <a:srgbClr val="000000"/>
                </a:solidFill>
              </a:rPr>
              <a:pPr eaLnBrk="1" hangingPunct="1"/>
              <a:t>3</a:t>
            </a:fld>
            <a:endParaRPr lang="en-GB" sz="1200" dirty="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r>
              <a:rPr lang="en-US" baseline="0" dirty="0" smtClean="0"/>
              <a:t>Karst – the type of landform where caves are found.  It is underlain by the soluble sedimentary rocks – limestone and dolomites. Over geologic time these soluble rock formations dissolve from slightly acidic groundwater to form the karst topography and open cave passages which become conduits for groundwater flow.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Formed by slightly acidic groundwater</a:t>
            </a:r>
            <a:r>
              <a:rPr lang="en-US" baseline="0" dirty="0" smtClean="0"/>
              <a:t> dissolving the soluble limestone and dolomite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4</a:t>
            </a:fld>
            <a:endParaRPr lang="en-US" dirty="0"/>
          </a:p>
        </p:txBody>
      </p:sp>
    </p:spTree>
    <p:extLst>
      <p:ext uri="{BB962C8B-B14F-4D97-AF65-F5344CB8AC3E}">
        <p14:creationId xmlns:p14="http://schemas.microsoft.com/office/powerpoint/2010/main" xmlns="" val="288363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20 percent of the land surface in the U.S. is classified as karst. Additionally in the United States, about 40% of the groundwater used for drinking water comes from karst aquifers.</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5</a:t>
            </a:fld>
            <a:endParaRPr lang="en-US" dirty="0"/>
          </a:p>
        </p:txBody>
      </p:sp>
    </p:spTree>
    <p:extLst>
      <p:ext uri="{BB962C8B-B14F-4D97-AF65-F5344CB8AC3E}">
        <p14:creationId xmlns:p14="http://schemas.microsoft.com/office/powerpoint/2010/main" xmlns="" val="172779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Caves are big enough for a person to fit through, but</a:t>
            </a:r>
            <a:r>
              <a:rPr lang="en-US" baseline="0" dirty="0" smtClean="0"/>
              <a:t> how big of a crack in the rock does a rain drop need to enter the groundwater? Good overview of karst landscape – see the sinkholes? Very rocky fields.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6</a:t>
            </a:fld>
            <a:endParaRPr lang="en-US" dirty="0"/>
          </a:p>
        </p:txBody>
      </p:sp>
    </p:spTree>
    <p:extLst>
      <p:ext uri="{BB962C8B-B14F-4D97-AF65-F5344CB8AC3E}">
        <p14:creationId xmlns:p14="http://schemas.microsoft.com/office/powerpoint/2010/main" xmlns="" val="27278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most karst in the US underlies well populated areas east of the Mississippi, karst occurs in a variety of other landscape settings as well. Most of the soil has been removed either by glaciers or by glacial melt waters, exposing the beautiful dissolved rock surface called “</a:t>
            </a:r>
            <a:r>
              <a:rPr lang="en-US" sz="1200" kern="1200" dirty="0" err="1" smtClean="0">
                <a:solidFill>
                  <a:schemeClr val="tx1"/>
                </a:solidFill>
                <a:effectLst/>
                <a:latin typeface="+mn-lt"/>
                <a:ea typeface="+mn-ea"/>
                <a:cs typeface="+mn-cs"/>
              </a:rPr>
              <a:t>karren</a:t>
            </a:r>
            <a:r>
              <a:rPr lang="en-US" sz="1200" kern="1200" dirty="0" smtClean="0">
                <a:solidFill>
                  <a:schemeClr val="tx1"/>
                </a:solidFill>
                <a:effectLst/>
                <a:latin typeface="+mn-lt"/>
                <a:ea typeface="+mn-ea"/>
                <a:cs typeface="+mn-cs"/>
              </a:rPr>
              <a:t>”.  The world famous Castle Guard Cave in Alberta, Canada even has a glacier which plugs the end of the cave.</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7</a:t>
            </a:fld>
            <a:endParaRPr lang="en-US"/>
          </a:p>
        </p:txBody>
      </p:sp>
    </p:spTree>
    <p:extLst>
      <p:ext uri="{BB962C8B-B14F-4D97-AF65-F5344CB8AC3E}">
        <p14:creationId xmlns:p14="http://schemas.microsoft.com/office/powerpoint/2010/main" xmlns="" val="347167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drinking water supplies and recreation waters can be influenced by surface activity, including pollution issues, in karst areas because of this rapid interaction between the surface water and groundwater. </a:t>
            </a:r>
            <a:endParaRPr lang="en-US" dirty="0"/>
          </a:p>
        </p:txBody>
      </p:sp>
      <p:sp>
        <p:nvSpPr>
          <p:cNvPr id="4" name="Slide Number Placeholder 3"/>
          <p:cNvSpPr>
            <a:spLocks noGrp="1"/>
          </p:cNvSpPr>
          <p:nvPr>
            <p:ph type="sldNum" sz="quarter" idx="10"/>
          </p:nvPr>
        </p:nvSpPr>
        <p:spPr/>
        <p:txBody>
          <a:bodyPr/>
          <a:lstStyle/>
          <a:p>
            <a:fld id="{1856CB2D-6CE5-4CDC-930D-67132292387E}" type="slidenum">
              <a:rPr lang="en-US" smtClean="0"/>
              <a:pPr/>
              <a:t>8</a:t>
            </a:fld>
            <a:endParaRPr lang="en-US"/>
          </a:p>
        </p:txBody>
      </p:sp>
    </p:spTree>
    <p:extLst>
      <p:ext uri="{BB962C8B-B14F-4D97-AF65-F5344CB8AC3E}">
        <p14:creationId xmlns:p14="http://schemas.microsoft.com/office/powerpoint/2010/main" xmlns="" val="1886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fld id="{F8E31463-50C9-4C2E-B348-845C192D5361}" type="slidenum">
              <a:rPr lang="en-GB" sz="1200">
                <a:solidFill>
                  <a:srgbClr val="000000"/>
                </a:solidFill>
              </a:rPr>
              <a:pPr eaLnBrk="1" hangingPunct="1"/>
              <a:t>9</a:t>
            </a:fld>
            <a:endParaRPr lang="en-GB" sz="1200">
              <a:solidFill>
                <a:srgbClr val="000000"/>
              </a:solidFill>
            </a:endParaRPr>
          </a:p>
        </p:txBody>
      </p:sp>
      <p:sp>
        <p:nvSpPr>
          <p:cNvPr id="440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4036"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lnSpc>
                <a:spcPct val="100000"/>
              </a:lnSpc>
            </a:pPr>
            <a:r>
              <a:rPr lang="en-GB" dirty="0" smtClean="0">
                <a:solidFill>
                  <a:schemeClr val="tx1"/>
                </a:solidFill>
                <a:cs typeface="Times New Roman" pitchFamily="18" charset="0"/>
              </a:rPr>
              <a:t>Sinkholes form by the removal of surface materials into underlying open spaces. The surface</a:t>
            </a:r>
            <a:r>
              <a:rPr lang="en-GB" baseline="0" dirty="0" smtClean="0">
                <a:solidFill>
                  <a:schemeClr val="tx1"/>
                </a:solidFill>
                <a:cs typeface="Times New Roman" pitchFamily="18" charset="0"/>
              </a:rPr>
              <a:t> material actually falls into the open spaces underground when it is no longer strong enough to support itself. Project Underground has a great activity showing how this works, called  </a:t>
            </a:r>
            <a:r>
              <a:rPr lang="en-GB" dirty="0" smtClean="0">
                <a:solidFill>
                  <a:schemeClr val="tx1"/>
                </a:solidFill>
                <a:cs typeface="Times New Roman" pitchFamily="18" charset="0"/>
              </a:rPr>
              <a:t> Sinkholes</a:t>
            </a:r>
            <a:r>
              <a:rPr lang="en-GB" baseline="0" dirty="0" smtClean="0">
                <a:solidFill>
                  <a:schemeClr val="tx1"/>
                </a:solidFill>
                <a:cs typeface="Times New Roman" pitchFamily="18" charset="0"/>
              </a:rPr>
              <a:t> in a cup. There is  link to this activity on the </a:t>
            </a:r>
            <a:r>
              <a:rPr lang="en-GB" baseline="0" dirty="0" err="1" smtClean="0">
                <a:solidFill>
                  <a:schemeClr val="tx1"/>
                </a:solidFill>
                <a:cs typeface="Times New Roman" pitchFamily="18" charset="0"/>
              </a:rPr>
              <a:t>BatsLive</a:t>
            </a:r>
            <a:r>
              <a:rPr lang="en-GB" baseline="0" dirty="0" smtClean="0">
                <a:solidFill>
                  <a:schemeClr val="tx1"/>
                </a:solidFill>
                <a:cs typeface="Times New Roman" pitchFamily="18" charset="0"/>
              </a:rPr>
              <a:t> website. Two types of sinkholes.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9FEBA7-348E-49D8-A1D2-D398F7AF771C}" type="datetimeFigureOut">
              <a:rPr lang="en-US" smtClean="0"/>
              <a:pPr/>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6A327-B5AF-467A-9ECD-6D338F0496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FEBA7-348E-49D8-A1D2-D398F7AF771C}" type="datetimeFigureOut">
              <a:rPr lang="en-US" smtClean="0"/>
              <a:pPr/>
              <a:t>10/10/2012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6A327-B5AF-467A-9ECD-6D338F0496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7.xml"/><Relationship Id="rId1" Type="http://schemas.openxmlformats.org/officeDocument/2006/relationships/video" Target="../media/media1.wmv"/><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U\Pictures\caving clover hollow 12-9-10\IMG_456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1" y="152400"/>
            <a:ext cx="8772040" cy="657903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09600" y="484257"/>
            <a:ext cx="8153400" cy="707886"/>
          </a:xfrm>
          <a:prstGeom prst="rect">
            <a:avLst/>
          </a:prstGeom>
          <a:noFill/>
        </p:spPr>
        <p:txBody>
          <a:bodyPr wrap="square" rtlCol="0">
            <a:spAutoFit/>
          </a:bodyPr>
          <a:lstStyle/>
          <a:p>
            <a:r>
              <a:rPr lang="en-US" sz="4000" b="1" dirty="0">
                <a:solidFill>
                  <a:schemeClr val="bg1"/>
                </a:solidFill>
                <a:latin typeface="Times New Roman" pitchFamily="18" charset="0"/>
                <a:cs typeface="Times New Roman" pitchFamily="18" charset="0"/>
              </a:rPr>
              <a:t>An Introduction to Caves and </a:t>
            </a:r>
            <a:r>
              <a:rPr lang="en-US" sz="4000" b="1" dirty="0" smtClean="0">
                <a:solidFill>
                  <a:schemeClr val="bg1"/>
                </a:solidFill>
                <a:latin typeface="Times New Roman" pitchFamily="18" charset="0"/>
                <a:cs typeface="Times New Roman" pitchFamily="18" charset="0"/>
              </a:rPr>
              <a:t>Karst</a:t>
            </a:r>
            <a:endParaRPr lang="en-US" sz="4000" dirty="0">
              <a:solidFill>
                <a:schemeClr val="bg1"/>
              </a:solidFill>
            </a:endParaRPr>
          </a:p>
        </p:txBody>
      </p:sp>
      <p:sp>
        <p:nvSpPr>
          <p:cNvPr id="3" name="TextBox 2"/>
          <p:cNvSpPr txBox="1"/>
          <p:nvPr/>
        </p:nvSpPr>
        <p:spPr>
          <a:xfrm>
            <a:off x="1316819" y="5029200"/>
            <a:ext cx="6738961" cy="1200329"/>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Carol Zokaites</a:t>
            </a:r>
          </a:p>
          <a:p>
            <a:pPr algn="ctr"/>
            <a:r>
              <a:rPr lang="en-US" dirty="0">
                <a:solidFill>
                  <a:schemeClr val="bg1"/>
                </a:solidFill>
                <a:latin typeface="Times New Roman" pitchFamily="18" charset="0"/>
                <a:cs typeface="Times New Roman" pitchFamily="18" charset="0"/>
              </a:rPr>
              <a:t> Chief of Environmental Education </a:t>
            </a:r>
          </a:p>
          <a:p>
            <a:pPr algn="ctr"/>
            <a:r>
              <a:rPr lang="en-US" dirty="0">
                <a:solidFill>
                  <a:schemeClr val="bg1"/>
                </a:solidFill>
                <a:latin typeface="Times New Roman" pitchFamily="18" charset="0"/>
                <a:cs typeface="Times New Roman" pitchFamily="18" charset="0"/>
              </a:rPr>
              <a:t>Virginia State Parks in the Department of Conservation and Recreation</a:t>
            </a:r>
          </a:p>
          <a:p>
            <a:pPr algn="ctr"/>
            <a:r>
              <a:rPr lang="en-US" dirty="0">
                <a:solidFill>
                  <a:schemeClr val="bg1"/>
                </a:solidFill>
                <a:latin typeface="Times New Roman" pitchFamily="18" charset="0"/>
                <a:cs typeface="Times New Roman" pitchFamily="18" charset="0"/>
              </a:rPr>
              <a:t>and  National Coordinator of Project Underground </a:t>
            </a:r>
            <a:endParaRPr lang="en-US" dirty="0"/>
          </a:p>
        </p:txBody>
      </p:sp>
      <p:sp>
        <p:nvSpPr>
          <p:cNvPr id="4" name="TextBox 3"/>
          <p:cNvSpPr txBox="1"/>
          <p:nvPr/>
        </p:nvSpPr>
        <p:spPr>
          <a:xfrm>
            <a:off x="298259" y="6454431"/>
            <a:ext cx="135325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Joe Zokaites </a:t>
            </a:r>
            <a:endParaRPr lang="en-US" sz="10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965325" y="3851275"/>
            <a:ext cx="18415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7426" y="1300558"/>
            <a:ext cx="2848790" cy="4308952"/>
          </a:xfrm>
          <a:prstGeom prst="rect">
            <a:avLst/>
          </a:prstGeom>
        </p:spPr>
      </p:pic>
      <p:sp>
        <p:nvSpPr>
          <p:cNvPr id="3" name="TextBox 2"/>
          <p:cNvSpPr txBox="1"/>
          <p:nvPr/>
        </p:nvSpPr>
        <p:spPr>
          <a:xfrm>
            <a:off x="171450" y="91191"/>
            <a:ext cx="8743950" cy="892552"/>
          </a:xfrm>
          <a:prstGeom prst="rect">
            <a:avLst/>
          </a:prstGeom>
          <a:noFill/>
        </p:spPr>
        <p:txBody>
          <a:bodyPr wrap="square" rtlCol="0">
            <a:spAutoFit/>
          </a:bodyPr>
          <a:lstStyle/>
          <a:p>
            <a:r>
              <a:rPr lang="en-US" sz="2800" u="sng" dirty="0" smtClean="0">
                <a:latin typeface="Times New Roman" pitchFamily="18" charset="0"/>
                <a:cs typeface="Times New Roman" pitchFamily="18" charset="0"/>
              </a:rPr>
              <a:t>Sinking Streams</a:t>
            </a: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Surface water becomes groundwater by streams sinking into the ground.</a:t>
            </a:r>
            <a:endParaRPr lang="en-US" sz="2400" dirty="0">
              <a:latin typeface="Times New Roman" pitchFamily="18" charset="0"/>
              <a:cs typeface="Times New Roman" pitchFamily="18" charset="0"/>
            </a:endParaRPr>
          </a:p>
        </p:txBody>
      </p:sp>
      <p:sp>
        <p:nvSpPr>
          <p:cNvPr id="6" name="TextBox 5"/>
          <p:cNvSpPr txBox="1"/>
          <p:nvPr/>
        </p:nvSpPr>
        <p:spPr>
          <a:xfrm>
            <a:off x="3376216" y="5248932"/>
            <a:ext cx="926857" cy="400110"/>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a:t>
            </a:r>
          </a:p>
          <a:p>
            <a:r>
              <a:rPr lang="en-US" sz="1000" dirty="0" smtClean="0">
                <a:latin typeface="Times New Roman" pitchFamily="18" charset="0"/>
                <a:cs typeface="Times New Roman" pitchFamily="18" charset="0"/>
              </a:rPr>
              <a:t>Dave Bunnell </a:t>
            </a:r>
            <a:endParaRPr lang="en-US" sz="1000" dirty="0">
              <a:latin typeface="Times New Roman" pitchFamily="18" charset="0"/>
              <a:cs typeface="Times New Roman" pitchFamily="18" charset="0"/>
            </a:endParaRPr>
          </a:p>
        </p:txBody>
      </p:sp>
      <p:pic>
        <p:nvPicPr>
          <p:cNvPr id="7" name="Picture 5" descr="losing_stre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331712"/>
            <a:ext cx="2815176" cy="428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010150" y="5771852"/>
            <a:ext cx="2910195" cy="923330"/>
          </a:xfrm>
          <a:prstGeom prst="rect">
            <a:avLst/>
          </a:prstGeom>
          <a:noFill/>
        </p:spPr>
        <p:txBody>
          <a:bodyPr wrap="square" rtlCol="0">
            <a:spAutoFit/>
          </a:bodyPr>
          <a:lstStyle/>
          <a:p>
            <a:r>
              <a:rPr lang="en-US" dirty="0" smtClean="0">
                <a:latin typeface="Times New Roman" pitchFamily="18" charset="0"/>
                <a:cs typeface="Times New Roman" pitchFamily="18" charset="0"/>
              </a:rPr>
              <a:t>Water </a:t>
            </a:r>
            <a:r>
              <a:rPr lang="en-US" dirty="0">
                <a:latin typeface="Times New Roman" pitchFamily="18" charset="0"/>
                <a:cs typeface="Times New Roman" pitchFamily="18" charset="0"/>
              </a:rPr>
              <a:t>slowly dripping from a stream bed down into the </a:t>
            </a:r>
            <a:r>
              <a:rPr lang="en-US" dirty="0" smtClean="0">
                <a:latin typeface="Times New Roman" pitchFamily="18" charset="0"/>
                <a:cs typeface="Times New Roman" pitchFamily="18" charset="0"/>
              </a:rPr>
              <a:t>underground.</a:t>
            </a:r>
            <a:endParaRPr lang="en-US" dirty="0">
              <a:latin typeface="Times New Roman" pitchFamily="18" charset="0"/>
              <a:cs typeface="Times New Roman" pitchFamily="18" charset="0"/>
            </a:endParaRPr>
          </a:p>
        </p:txBody>
      </p:sp>
      <p:sp>
        <p:nvSpPr>
          <p:cNvPr id="8" name="TextBox 7"/>
          <p:cNvSpPr txBox="1"/>
          <p:nvPr/>
        </p:nvSpPr>
        <p:spPr>
          <a:xfrm>
            <a:off x="527426" y="5825726"/>
            <a:ext cx="2606806" cy="646331"/>
          </a:xfrm>
          <a:prstGeom prst="rect">
            <a:avLst/>
          </a:prstGeom>
          <a:noFill/>
        </p:spPr>
        <p:txBody>
          <a:bodyPr wrap="square" rtlCol="0">
            <a:spAutoFit/>
          </a:bodyPr>
          <a:lstStyle/>
          <a:p>
            <a:r>
              <a:rPr lang="en-US" dirty="0" smtClean="0">
                <a:latin typeface="Times New Roman" pitchFamily="18" charset="0"/>
                <a:cs typeface="Times New Roman" pitchFamily="18" charset="0"/>
              </a:rPr>
              <a:t>Stream flows into cave at one location. </a:t>
            </a:r>
            <a:endParaRPr lang="en-US" dirty="0">
              <a:latin typeface="Times New Roman" pitchFamily="18" charset="0"/>
              <a:cs typeface="Times New Roman" pitchFamily="18" charset="0"/>
            </a:endParaRPr>
          </a:p>
        </p:txBody>
      </p:sp>
      <p:sp>
        <p:nvSpPr>
          <p:cNvPr id="9" name="Rectangle 8"/>
          <p:cNvSpPr/>
          <p:nvPr/>
        </p:nvSpPr>
        <p:spPr>
          <a:xfrm>
            <a:off x="7857058" y="5171988"/>
            <a:ext cx="1252266" cy="400110"/>
          </a:xfrm>
          <a:prstGeom prst="rect">
            <a:avLst/>
          </a:prstGeom>
        </p:spPr>
        <p:txBody>
          <a:bodyPr wrap="none">
            <a:spAutoFit/>
          </a:bodyPr>
          <a:lstStyle/>
          <a:p>
            <a:r>
              <a:rPr lang="en-US" sz="1000" dirty="0">
                <a:latin typeface="Times New Roman" pitchFamily="18" charset="0"/>
                <a:cs typeface="Times New Roman" pitchFamily="18" charset="0"/>
              </a:rPr>
              <a:t>Photo from </a:t>
            </a:r>
            <a:endParaRPr lang="en-US" sz="1000" dirty="0" smtClean="0">
              <a:latin typeface="Times New Roman" pitchFamily="18" charset="0"/>
              <a:cs typeface="Times New Roman" pitchFamily="18" charset="0"/>
            </a:endParaRPr>
          </a:p>
          <a:p>
            <a:r>
              <a:rPr lang="en-US" sz="1000" dirty="0" smtClean="0">
                <a:latin typeface="Times New Roman" pitchFamily="18" charset="0"/>
                <a:cs typeface="Times New Roman" pitchFamily="18" charset="0"/>
              </a:rPr>
              <a:t>VA </a:t>
            </a:r>
            <a:r>
              <a:rPr lang="en-US" sz="1000" dirty="0">
                <a:latin typeface="Times New Roman" pitchFamily="18" charset="0"/>
                <a:cs typeface="Times New Roman" pitchFamily="18" charset="0"/>
              </a:rPr>
              <a:t>Karst Program   </a:t>
            </a:r>
          </a:p>
        </p:txBody>
      </p:sp>
    </p:spTree>
    <p:extLst>
      <p:ext uri="{BB962C8B-B14F-4D97-AF65-F5344CB8AC3E}">
        <p14:creationId xmlns:p14="http://schemas.microsoft.com/office/powerpoint/2010/main" xmlns="" val="15667683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381000" y="290417"/>
            <a:ext cx="38862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Water </a:t>
            </a:r>
            <a:r>
              <a:rPr lang="en-US" dirty="0"/>
              <a:t>entering a </a:t>
            </a:r>
            <a:r>
              <a:rPr lang="en-US" dirty="0" smtClean="0"/>
              <a:t>cave flows through vertical conduits into </a:t>
            </a:r>
            <a:r>
              <a:rPr lang="en-US" dirty="0"/>
              <a:t>the cavernous reservoir system below</a:t>
            </a:r>
            <a:r>
              <a:rPr lang="en-US" dirty="0" smtClean="0"/>
              <a:t>.</a:t>
            </a:r>
            <a:endParaRPr lang="en-US" dirty="0"/>
          </a:p>
        </p:txBody>
      </p:sp>
      <p:pic>
        <p:nvPicPr>
          <p:cNvPr id="13315" name="Picture 4" descr="follow swallet cable ladd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2438399"/>
            <a:ext cx="2867925" cy="4301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5800" y="304800"/>
            <a:ext cx="4288051" cy="6432076"/>
          </a:xfrm>
          <a:prstGeom prst="rect">
            <a:avLst/>
          </a:prstGeom>
        </p:spPr>
      </p:pic>
      <p:sp>
        <p:nvSpPr>
          <p:cNvPr id="3" name="TextBox 2"/>
          <p:cNvSpPr txBox="1"/>
          <p:nvPr/>
        </p:nvSpPr>
        <p:spPr>
          <a:xfrm>
            <a:off x="4520261" y="6480497"/>
            <a:ext cx="141737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Dave Bunnell </a:t>
            </a:r>
            <a:endParaRPr lang="en-US" sz="1000" dirty="0">
              <a:solidFill>
                <a:schemeClr val="bg1"/>
              </a:solidFill>
              <a:latin typeface="Times New Roman" pitchFamily="18" charset="0"/>
              <a:cs typeface="Times New Roman" pitchFamily="18" charset="0"/>
            </a:endParaRPr>
          </a:p>
        </p:txBody>
      </p:sp>
      <p:sp>
        <p:nvSpPr>
          <p:cNvPr id="4" name="TextBox 3"/>
          <p:cNvSpPr txBox="1"/>
          <p:nvPr/>
        </p:nvSpPr>
        <p:spPr>
          <a:xfrm>
            <a:off x="990600" y="6490655"/>
            <a:ext cx="1989647"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from the VA Karst Program </a:t>
            </a:r>
            <a:endParaRPr lang="en-US" sz="1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63505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28600" y="228600"/>
            <a:ext cx="84582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Water flows along the sculpted cave floor like a surface stream. </a:t>
            </a:r>
            <a:r>
              <a:rPr lang="en-US" dirty="0">
                <a:cs typeface="Times New Roman" pitchFamily="18" charset="0"/>
              </a:rPr>
              <a:t>Karst groundwater moves rapidly, up to several miles a day.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3999" y="1162049"/>
            <a:ext cx="7391401" cy="5543551"/>
          </a:xfrm>
          <a:prstGeom prst="rect">
            <a:avLst/>
          </a:prstGeom>
        </p:spPr>
      </p:pic>
      <p:sp>
        <p:nvSpPr>
          <p:cNvPr id="3" name="TextBox 2"/>
          <p:cNvSpPr txBox="1"/>
          <p:nvPr/>
        </p:nvSpPr>
        <p:spPr>
          <a:xfrm>
            <a:off x="681162" y="6132044"/>
            <a:ext cx="761747" cy="400110"/>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a:t>
            </a:r>
          </a:p>
          <a:p>
            <a:r>
              <a:rPr lang="en-US" sz="1000" dirty="0" smtClean="0">
                <a:latin typeface="Times New Roman" pitchFamily="18" charset="0"/>
                <a:cs typeface="Times New Roman" pitchFamily="18" charset="0"/>
              </a:rPr>
              <a:t>Phil Lucas </a:t>
            </a:r>
            <a:endParaRPr lang="en-US" sz="1000" dirty="0">
              <a:latin typeface="Times New Roman" pitchFamily="18" charset="0"/>
              <a:cs typeface="Times New Roman" pitchFamily="18" charset="0"/>
            </a:endParaRPr>
          </a:p>
        </p:txBody>
      </p:sp>
    </p:spTree>
    <p:extLst>
      <p:ext uri="{BB962C8B-B14F-4D97-AF65-F5344CB8AC3E}">
        <p14:creationId xmlns:p14="http://schemas.microsoft.com/office/powerpoint/2010/main" xmlns="" val="1408162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28600" y="334370"/>
            <a:ext cx="3505200"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u="sng" dirty="0" smtClean="0"/>
              <a:t>Springs</a:t>
            </a:r>
          </a:p>
          <a:p>
            <a:pPr eaLnBrk="1" hangingPunct="1"/>
            <a:r>
              <a:rPr lang="en-US" dirty="0" smtClean="0"/>
              <a:t>Most </a:t>
            </a:r>
            <a:r>
              <a:rPr lang="en-US" dirty="0"/>
              <a:t>karst groundwater returns to the surface at </a:t>
            </a:r>
            <a:r>
              <a:rPr lang="en-US" dirty="0" smtClean="0"/>
              <a:t>springs.</a:t>
            </a:r>
            <a:endParaRPr lang="en-US" dirty="0"/>
          </a:p>
        </p:txBody>
      </p:sp>
      <p:pic>
        <p:nvPicPr>
          <p:cNvPr id="16388" name="Picture 7" descr="powell_river_s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618" y="3107093"/>
            <a:ext cx="4717576" cy="3538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Picture 2" descr="C:\Users\PU\Pictures\Karst pictures\springs and water\Narrows flooded spring 2 Steve Well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8600" y="334370"/>
            <a:ext cx="4876800"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375235" y="4015173"/>
            <a:ext cx="1324402"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Steve Wells </a:t>
            </a:r>
            <a:endParaRPr lang="en-US" sz="1000" dirty="0">
              <a:latin typeface="Times New Roman" pitchFamily="18" charset="0"/>
              <a:cs typeface="Times New Roman" pitchFamily="18" charset="0"/>
            </a:endParaRPr>
          </a:p>
        </p:txBody>
      </p:sp>
      <p:sp>
        <p:nvSpPr>
          <p:cNvPr id="3" name="TextBox 2"/>
          <p:cNvSpPr txBox="1"/>
          <p:nvPr/>
        </p:nvSpPr>
        <p:spPr>
          <a:xfrm>
            <a:off x="4940158" y="6509463"/>
            <a:ext cx="1800493"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from VA Karst Program </a:t>
            </a:r>
            <a:endParaRPr lang="en-US" sz="1000" dirty="0">
              <a:latin typeface="Times New Roman" pitchFamily="18" charset="0"/>
              <a:cs typeface="Times New Roman" pitchFamily="18" charset="0"/>
            </a:endParaRPr>
          </a:p>
        </p:txBody>
      </p:sp>
      <p:sp>
        <p:nvSpPr>
          <p:cNvPr id="4" name="TextBox 3"/>
          <p:cNvSpPr txBox="1"/>
          <p:nvPr/>
        </p:nvSpPr>
        <p:spPr>
          <a:xfrm>
            <a:off x="4949683" y="4355661"/>
            <a:ext cx="4047903" cy="1938992"/>
          </a:xfrm>
          <a:prstGeom prst="rect">
            <a:avLst/>
          </a:prstGeom>
          <a:solidFill>
            <a:srgbClr val="FFFF00"/>
          </a:solidFill>
        </p:spPr>
        <p:txBody>
          <a:bodyPr wrap="none" rtlCol="0">
            <a:spAutoFit/>
          </a:bodyPr>
          <a:lstStyle/>
          <a:p>
            <a:r>
              <a:rPr lang="en-US" sz="2000" dirty="0" smtClean="0">
                <a:latin typeface="Times New Roman" pitchFamily="18" charset="0"/>
                <a:cs typeface="Times New Roman" pitchFamily="18" charset="0"/>
              </a:rPr>
              <a:t> Do you get your drinking water from</a:t>
            </a:r>
          </a:p>
          <a:p>
            <a:r>
              <a:rPr lang="en-US" sz="2000" dirty="0" smtClean="0">
                <a:latin typeface="Times New Roman" pitchFamily="18" charset="0"/>
                <a:cs typeface="Times New Roman" pitchFamily="18" charset="0"/>
              </a:rPr>
              <a:t> a well or spring in a karst area? </a:t>
            </a:r>
          </a:p>
          <a:p>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b="1" u="sng" dirty="0" smtClean="0">
                <a:latin typeface="Times New Roman" pitchFamily="18" charset="0"/>
                <a:cs typeface="Times New Roman" pitchFamily="18" charset="0"/>
              </a:rPr>
              <a:t>A</a:t>
            </a:r>
            <a:r>
              <a:rPr lang="en-US" sz="2000" dirty="0" smtClean="0">
                <a:latin typeface="Times New Roman" pitchFamily="18" charset="0"/>
                <a:cs typeface="Times New Roman" pitchFamily="18" charset="0"/>
              </a:rPr>
              <a:t> – No   </a:t>
            </a:r>
            <a:r>
              <a:rPr lang="en-US" sz="2000" b="1" u="sng" dirty="0" smtClean="0">
                <a:latin typeface="Times New Roman" pitchFamily="18" charset="0"/>
                <a:cs typeface="Times New Roman" pitchFamily="18" charset="0"/>
              </a:rPr>
              <a:t>B</a:t>
            </a:r>
            <a:r>
              <a:rPr lang="en-US" sz="2000" dirty="0" smtClean="0">
                <a:latin typeface="Times New Roman" pitchFamily="18" charset="0"/>
                <a:cs typeface="Times New Roman" pitchFamily="18" charset="0"/>
              </a:rPr>
              <a:t> – Yes, private well </a:t>
            </a:r>
          </a:p>
          <a:p>
            <a:r>
              <a:rPr lang="en-US" sz="2000" dirty="0" smtClean="0">
                <a:latin typeface="Times New Roman" pitchFamily="18" charset="0"/>
                <a:cs typeface="Times New Roman" pitchFamily="18" charset="0"/>
              </a:rPr>
              <a:t> </a:t>
            </a:r>
            <a:r>
              <a:rPr lang="en-US" sz="2000" b="1" u="sng" dirty="0" smtClean="0">
                <a:latin typeface="Times New Roman" pitchFamily="18" charset="0"/>
                <a:cs typeface="Times New Roman" pitchFamily="18" charset="0"/>
              </a:rPr>
              <a:t>C</a:t>
            </a:r>
            <a:r>
              <a:rPr lang="en-US" sz="2000" dirty="0" smtClean="0">
                <a:latin typeface="Times New Roman" pitchFamily="18" charset="0"/>
                <a:cs typeface="Times New Roman" pitchFamily="18" charset="0"/>
              </a:rPr>
              <a:t> – Yes, public water supply well </a:t>
            </a:r>
          </a:p>
          <a:p>
            <a:r>
              <a:rPr lang="en-US" sz="2000" b="1" u="sng" dirty="0">
                <a:latin typeface="Times New Roman" pitchFamily="18" charset="0"/>
                <a:cs typeface="Times New Roman" pitchFamily="18" charset="0"/>
              </a:rPr>
              <a:t> </a:t>
            </a:r>
            <a:r>
              <a:rPr lang="en-US" sz="2000" b="1" u="sng" dirty="0" smtClean="0">
                <a:latin typeface="Times New Roman" pitchFamily="18" charset="0"/>
                <a:cs typeface="Times New Roman" pitchFamily="18" charset="0"/>
              </a:rPr>
              <a:t>D </a:t>
            </a:r>
            <a:r>
              <a:rPr lang="en-US" sz="2000" dirty="0" smtClean="0">
                <a:latin typeface="Times New Roman" pitchFamily="18" charset="0"/>
                <a:cs typeface="Times New Roman" pitchFamily="18" charset="0"/>
              </a:rPr>
              <a:t>– I don’t know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653234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965325" y="3851275"/>
            <a:ext cx="18415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16387" name="Text Box 2"/>
          <p:cNvSpPr txBox="1">
            <a:spLocks noChangeArrowheads="1"/>
          </p:cNvSpPr>
          <p:nvPr/>
        </p:nvSpPr>
        <p:spPr bwMode="auto">
          <a:xfrm>
            <a:off x="228600" y="160421"/>
            <a:ext cx="7071073" cy="10793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lnSpc>
                <a:spcPct val="100000"/>
              </a:lnSpc>
            </a:pPr>
            <a:r>
              <a:rPr lang="en-GB" sz="3200" dirty="0" smtClean="0">
                <a:solidFill>
                  <a:schemeClr val="tx1"/>
                </a:solidFill>
              </a:rPr>
              <a:t>How do we know where the karst water</a:t>
            </a:r>
          </a:p>
          <a:p>
            <a:pPr eaLnBrk="1" hangingPunct="1">
              <a:lnSpc>
                <a:spcPct val="100000"/>
              </a:lnSpc>
            </a:pPr>
            <a:r>
              <a:rPr lang="en-GB" sz="3200" dirty="0" smtClean="0">
                <a:solidFill>
                  <a:schemeClr val="tx1"/>
                </a:solidFill>
              </a:rPr>
              <a:t>goes underground? </a:t>
            </a:r>
            <a:endParaRPr lang="en-GB" sz="3200" dirty="0">
              <a:solidFill>
                <a:schemeClr val="tx1"/>
              </a:solidFill>
            </a:endParaRPr>
          </a:p>
        </p:txBody>
      </p:sp>
      <p:pic>
        <p:nvPicPr>
          <p:cNvPr id="1638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3126" y="1344093"/>
            <a:ext cx="5806312" cy="43547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Box 1"/>
          <p:cNvSpPr txBox="1"/>
          <p:nvPr/>
        </p:nvSpPr>
        <p:spPr>
          <a:xfrm>
            <a:off x="1813948" y="4973052"/>
            <a:ext cx="1313189" cy="400110"/>
          </a:xfrm>
          <a:prstGeom prst="rect">
            <a:avLst/>
          </a:prstGeom>
          <a:noFill/>
        </p:spPr>
        <p:txBody>
          <a:bodyPr wrap="square" rtlCol="0">
            <a:spAutoFit/>
          </a:bodyPr>
          <a:lstStyle/>
          <a:p>
            <a:r>
              <a:rPr lang="en-US" sz="1000" dirty="0" smtClean="0">
                <a:latin typeface="Times New Roman" pitchFamily="18" charset="0"/>
                <a:cs typeface="Times New Roman" pitchFamily="18" charset="0"/>
              </a:rPr>
              <a:t>Photo from the </a:t>
            </a:r>
          </a:p>
          <a:p>
            <a:r>
              <a:rPr lang="en-US" sz="1000" dirty="0" smtClean="0">
                <a:latin typeface="Times New Roman" pitchFamily="18" charset="0"/>
                <a:cs typeface="Times New Roman" pitchFamily="18" charset="0"/>
              </a:rPr>
              <a:t>VA Karst Program </a:t>
            </a:r>
            <a:endParaRPr lang="en-US" sz="1000" dirty="0">
              <a:latin typeface="Times New Roman" pitchFamily="18" charset="0"/>
              <a:cs typeface="Times New Roman" pitchFamily="18" charset="0"/>
            </a:endParaRPr>
          </a:p>
        </p:txBody>
      </p:sp>
      <p:sp>
        <p:nvSpPr>
          <p:cNvPr id="4" name="TextBox 3"/>
          <p:cNvSpPr txBox="1"/>
          <p:nvPr/>
        </p:nvSpPr>
        <p:spPr>
          <a:xfrm>
            <a:off x="228600" y="5828980"/>
            <a:ext cx="8382000" cy="830997"/>
          </a:xfrm>
          <a:prstGeom prst="rect">
            <a:avLst/>
          </a:prstGeom>
          <a:noFill/>
        </p:spPr>
        <p:txBody>
          <a:bodyPr wrap="square" rtlCol="0">
            <a:spAutoFit/>
          </a:bodyPr>
          <a:lstStyle/>
          <a:p>
            <a:r>
              <a:rPr lang="en-GB" sz="2400" dirty="0">
                <a:latin typeface="Times New Roman" pitchFamily="18" charset="0"/>
                <a:cs typeface="Times New Roman" pitchFamily="18" charset="0"/>
              </a:rPr>
              <a:t>Scientists use nontoxic, fluorescent dyes to chart the </a:t>
            </a:r>
            <a:endParaRPr lang="en-GB" sz="2400" dirty="0" smtClean="0">
              <a:latin typeface="Times New Roman" pitchFamily="18" charset="0"/>
              <a:cs typeface="Times New Roman" pitchFamily="18" charset="0"/>
            </a:endParaRPr>
          </a:p>
          <a:p>
            <a:r>
              <a:rPr lang="en-GB" sz="2400" dirty="0" smtClean="0">
                <a:latin typeface="Times New Roman" pitchFamily="18" charset="0"/>
                <a:cs typeface="Times New Roman" pitchFamily="18" charset="0"/>
              </a:rPr>
              <a:t>courses </a:t>
            </a:r>
            <a:r>
              <a:rPr lang="en-GB" sz="2400" dirty="0">
                <a:latin typeface="Times New Roman" pitchFamily="18" charset="0"/>
                <a:cs typeface="Times New Roman" pitchFamily="18" charset="0"/>
              </a:rPr>
              <a:t>of </a:t>
            </a:r>
            <a:r>
              <a:rPr lang="en-GB" sz="2400" dirty="0" smtClean="0">
                <a:latin typeface="Times New Roman" pitchFamily="18" charset="0"/>
                <a:cs typeface="Times New Roman" pitchFamily="18" charset="0"/>
              </a:rPr>
              <a:t>underground </a:t>
            </a:r>
            <a:r>
              <a:rPr lang="en-GB" sz="2400" dirty="0">
                <a:latin typeface="Times New Roman" pitchFamily="18" charset="0"/>
                <a:cs typeface="Times New Roman" pitchFamily="18" charset="0"/>
              </a:rPr>
              <a:t>streams and rivers.</a:t>
            </a:r>
          </a:p>
        </p:txBody>
      </p:sp>
    </p:spTree>
    <p:extLst>
      <p:ext uri="{BB962C8B-B14F-4D97-AF65-F5344CB8AC3E}">
        <p14:creationId xmlns:p14="http://schemas.microsoft.com/office/powerpoint/2010/main" xmlns="" val="3063219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ndwater_model.wmv">
            <a:hlinkClick r:id="" action="ppaction://media"/>
          </p:cNvPr>
          <p:cNvPicPr>
            <a:picLocks noChangeAspect="1"/>
          </p:cNvPicPr>
          <p:nvPr>
            <a:videoFile r:link="rId1"/>
            <p:extLst>
              <p:ext uri="{DAA4B4D4-6D71-4841-9C94-3DE7FCFB9230}">
                <p14:media xmlns:p14="http://schemas.microsoft.com/office/powerpoint/2010/main" xmlns="" r:embed="rId3">
                  <p14:fade in="750" out="750"/>
                </p14:media>
              </p:ext>
            </p:extLst>
          </p:nvPr>
        </p:nvPicPr>
        <p:blipFill>
          <a:blip r:embed="rId4" cstate="print"/>
          <a:stretch>
            <a:fillRect/>
          </a:stretch>
        </p:blipFill>
        <p:spPr>
          <a:xfrm>
            <a:off x="203203" y="762001"/>
            <a:ext cx="8703730" cy="4895848"/>
          </a:xfrm>
          <a:prstGeom prst="rect">
            <a:avLst/>
          </a:prstGeom>
        </p:spPr>
      </p:pic>
      <p:sp>
        <p:nvSpPr>
          <p:cNvPr id="3" name="TextBox 2"/>
          <p:cNvSpPr txBox="1"/>
          <p:nvPr/>
        </p:nvSpPr>
        <p:spPr>
          <a:xfrm>
            <a:off x="1062189" y="6211577"/>
            <a:ext cx="2991845" cy="369332"/>
          </a:xfrm>
          <a:prstGeom prst="rect">
            <a:avLst/>
          </a:prstGeom>
          <a:noFill/>
        </p:spPr>
        <p:txBody>
          <a:bodyPr wrap="none" rtlCol="0">
            <a:spAutoFit/>
          </a:bodyPr>
          <a:lstStyle/>
          <a:p>
            <a:r>
              <a:rPr lang="en-US" dirty="0" smtClean="0"/>
              <a:t>Video of Groundwater Model</a:t>
            </a:r>
            <a:endParaRPr lang="en-US" dirty="0"/>
          </a:p>
        </p:txBody>
      </p:sp>
    </p:spTree>
    <p:extLst>
      <p:ext uri="{BB962C8B-B14F-4D97-AF65-F5344CB8AC3E}">
        <p14:creationId xmlns:p14="http://schemas.microsoft.com/office/powerpoint/2010/main" xmlns="" val="6952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s_in_the_stre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163" y="263767"/>
            <a:ext cx="4811816" cy="31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199" y="3694093"/>
            <a:ext cx="32766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Cows in the creek, anywhere USA </a:t>
            </a:r>
            <a:endParaRPr lang="en-US" sz="2400" dirty="0">
              <a:latin typeface="Times New Roman" pitchFamily="18" charset="0"/>
              <a:cs typeface="Times New Roman" pitchFamily="18" charset="0"/>
            </a:endParaRPr>
          </a:p>
        </p:txBody>
      </p:sp>
      <p:sp>
        <p:nvSpPr>
          <p:cNvPr id="9" name="TextBox 8"/>
          <p:cNvSpPr txBox="1"/>
          <p:nvPr/>
        </p:nvSpPr>
        <p:spPr>
          <a:xfrm>
            <a:off x="5410200" y="6565306"/>
            <a:ext cx="2039341"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Photos from the VA Karst Program </a:t>
            </a:r>
            <a:endParaRPr lang="en-US" sz="1000" dirty="0">
              <a:latin typeface="Times New Roman" pitchFamily="18" charset="0"/>
              <a:cs typeface="Times New Roman" pitchFamily="18" charset="0"/>
            </a:endParaRP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799" y="3329944"/>
            <a:ext cx="4898311" cy="31921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extBox 1"/>
          <p:cNvSpPr txBox="1"/>
          <p:nvPr/>
        </p:nvSpPr>
        <p:spPr>
          <a:xfrm>
            <a:off x="5205302" y="1981200"/>
            <a:ext cx="3699754" cy="1077218"/>
          </a:xfrm>
          <a:prstGeom prst="rect">
            <a:avLst/>
          </a:prstGeom>
          <a:noFill/>
        </p:spPr>
        <p:txBody>
          <a:bodyPr wrap="square" rtlCol="0">
            <a:spAutoFit/>
          </a:bodyPr>
          <a:lstStyle/>
          <a:p>
            <a:r>
              <a:rPr lang="en-GB" sz="2400" u="sng" dirty="0">
                <a:latin typeface="Times New Roman" pitchFamily="18" charset="0"/>
                <a:cs typeface="Times New Roman" pitchFamily="18" charset="0"/>
              </a:rPr>
              <a:t>Sinkhole </a:t>
            </a:r>
            <a:r>
              <a:rPr lang="en-GB" sz="2400" u="sng" dirty="0" smtClean="0">
                <a:latin typeface="Times New Roman" pitchFamily="18" charset="0"/>
                <a:cs typeface="Times New Roman" pitchFamily="18" charset="0"/>
              </a:rPr>
              <a:t>dumps</a:t>
            </a:r>
            <a:r>
              <a:rPr lang="en-GB" sz="2400" dirty="0" smtClean="0">
                <a:latin typeface="Times New Roman" pitchFamily="18" charset="0"/>
                <a:cs typeface="Times New Roman" pitchFamily="18" charset="0"/>
              </a:rPr>
              <a:t> </a:t>
            </a:r>
            <a:r>
              <a:rPr lang="en-GB"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Rain water flows through the sinkhole trash and into the g</a:t>
            </a:r>
            <a:r>
              <a:rPr lang="en-US" sz="2000" dirty="0" smtClean="0">
                <a:latin typeface="Times New Roman" pitchFamily="18" charset="0"/>
                <a:cs typeface="Times New Roman" pitchFamily="18" charset="0"/>
              </a:rPr>
              <a:t>roundwater.</a:t>
            </a:r>
            <a:endParaRPr lang="en-US" sz="2000" dirty="0">
              <a:latin typeface="Times New Roman" pitchFamily="18" charset="0"/>
              <a:cs typeface="Times New Roman" pitchFamily="18" charset="0"/>
            </a:endParaRPr>
          </a:p>
        </p:txBody>
      </p:sp>
      <p:sp>
        <p:nvSpPr>
          <p:cNvPr id="7" name="TextBox 6"/>
          <p:cNvSpPr txBox="1"/>
          <p:nvPr/>
        </p:nvSpPr>
        <p:spPr>
          <a:xfrm>
            <a:off x="5394158" y="327954"/>
            <a:ext cx="3510898" cy="1231106"/>
          </a:xfrm>
          <a:prstGeom prst="rect">
            <a:avLst/>
          </a:prstGeom>
          <a:noFill/>
        </p:spPr>
        <p:txBody>
          <a:bodyPr wrap="none" rtlCol="0">
            <a:spAutoFit/>
          </a:bodyPr>
          <a:lstStyle/>
          <a:p>
            <a:r>
              <a:rPr lang="en-US" sz="2800" dirty="0" smtClean="0">
                <a:latin typeface="Times New Roman" pitchFamily="18" charset="0"/>
                <a:cs typeface="Times New Roman" pitchFamily="18" charset="0"/>
              </a:rPr>
              <a:t>Threats </a:t>
            </a:r>
            <a:r>
              <a:rPr lang="en-US" sz="2800" dirty="0">
                <a:latin typeface="Times New Roman" pitchFamily="18" charset="0"/>
                <a:cs typeface="Times New Roman" pitchFamily="18" charset="0"/>
              </a:rPr>
              <a:t>and hazards in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Karst Environments </a:t>
            </a:r>
            <a:endParaRPr lang="en-US" sz="28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xmlns="" val="587513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336334" y="533400"/>
            <a:ext cx="3436066"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dirty="0" smtClean="0"/>
              <a:t>Threats and hazards in </a:t>
            </a:r>
          </a:p>
          <a:p>
            <a:pPr eaLnBrk="1" hangingPunct="1"/>
            <a:r>
              <a:rPr lang="en-US" sz="2800" dirty="0" smtClean="0"/>
              <a:t>Karst Environments </a:t>
            </a:r>
            <a:endParaRPr lang="en-US" sz="2800" dirty="0"/>
          </a:p>
        </p:txBody>
      </p:sp>
      <p:pic>
        <p:nvPicPr>
          <p:cNvPr id="18436" name="Picture 4" descr="ditch_collaps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007" y="406035"/>
            <a:ext cx="3910012" cy="578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34000" y="2362200"/>
            <a:ext cx="3048000" cy="2286000"/>
          </a:xfrm>
          <a:prstGeom prst="rect">
            <a:avLst/>
          </a:prstGeom>
        </p:spPr>
      </p:pic>
      <p:sp>
        <p:nvSpPr>
          <p:cNvPr id="3" name="TextBox 2"/>
          <p:cNvSpPr txBox="1"/>
          <p:nvPr/>
        </p:nvSpPr>
        <p:spPr>
          <a:xfrm>
            <a:off x="6304803" y="4800600"/>
            <a:ext cx="1228221"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from NCKRI </a:t>
            </a:r>
            <a:endParaRPr lang="en-US" sz="1000" dirty="0">
              <a:latin typeface="Times New Roman" pitchFamily="18" charset="0"/>
              <a:cs typeface="Times New Roman" pitchFamily="18" charset="0"/>
            </a:endParaRPr>
          </a:p>
        </p:txBody>
      </p:sp>
      <p:sp>
        <p:nvSpPr>
          <p:cNvPr id="4" name="TextBox 3"/>
          <p:cNvSpPr txBox="1"/>
          <p:nvPr/>
        </p:nvSpPr>
        <p:spPr>
          <a:xfrm>
            <a:off x="396809" y="6240327"/>
            <a:ext cx="1843774"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from VA Karst Program </a:t>
            </a:r>
            <a:endParaRPr lang="en-US" sz="1000" dirty="0">
              <a:latin typeface="Times New Roman" pitchFamily="18" charset="0"/>
              <a:cs typeface="Times New Roman" pitchFamily="18" charset="0"/>
            </a:endParaRPr>
          </a:p>
        </p:txBody>
      </p:sp>
      <p:sp>
        <p:nvSpPr>
          <p:cNvPr id="5" name="TextBox 4"/>
          <p:cNvSpPr txBox="1"/>
          <p:nvPr/>
        </p:nvSpPr>
        <p:spPr>
          <a:xfrm>
            <a:off x="4258495" y="1744124"/>
            <a:ext cx="4885505"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Stormwater</a:t>
            </a:r>
            <a:r>
              <a:rPr lang="en-US" sz="2400" dirty="0" smtClean="0">
                <a:latin typeface="Times New Roman" pitchFamily="18" charset="0"/>
                <a:cs typeface="Times New Roman" pitchFamily="18" charset="0"/>
              </a:rPr>
              <a:t> runoff and road collapses </a:t>
            </a:r>
            <a:endParaRPr lang="en-US" sz="2400" dirty="0">
              <a:latin typeface="Times New Roman" pitchFamily="18" charset="0"/>
              <a:cs typeface="Times New Roman" pitchFamily="18" charset="0"/>
            </a:endParaRPr>
          </a:p>
        </p:txBody>
      </p:sp>
      <p:sp>
        <p:nvSpPr>
          <p:cNvPr id="6" name="TextBox 5"/>
          <p:cNvSpPr txBox="1"/>
          <p:nvPr/>
        </p:nvSpPr>
        <p:spPr>
          <a:xfrm>
            <a:off x="4495801" y="5257800"/>
            <a:ext cx="4343400" cy="1200329"/>
          </a:xfrm>
          <a:prstGeom prst="rect">
            <a:avLst/>
          </a:prstGeom>
          <a:noFill/>
        </p:spPr>
        <p:txBody>
          <a:bodyPr wrap="square" rtlCol="0">
            <a:spAutoFit/>
          </a:bodyPr>
          <a:lstStyle/>
          <a:p>
            <a:r>
              <a:rPr lang="en-US" dirty="0">
                <a:latin typeface="Times New Roman" pitchFamily="18" charset="0"/>
                <a:cs typeface="Times New Roman" pitchFamily="18" charset="0"/>
              </a:rPr>
              <a:t>Best management practices </a:t>
            </a:r>
            <a:r>
              <a:rPr lang="en-US" dirty="0" smtClean="0">
                <a:latin typeface="Times New Roman" pitchFamily="18" charset="0"/>
                <a:cs typeface="Times New Roman" pitchFamily="18" charset="0"/>
              </a:rPr>
              <a:t>and </a:t>
            </a:r>
            <a:r>
              <a:rPr lang="en-US" dirty="0">
                <a:latin typeface="Times New Roman" pitchFamily="18" charset="0"/>
                <a:cs typeface="Times New Roman" pitchFamily="18" charset="0"/>
              </a:rPr>
              <a:t>grant programs are </a:t>
            </a:r>
            <a:r>
              <a:rPr lang="en-US" dirty="0" smtClean="0">
                <a:latin typeface="Times New Roman" pitchFamily="18" charset="0"/>
                <a:cs typeface="Times New Roman" pitchFamily="18" charset="0"/>
              </a:rPr>
              <a:t>available from </a:t>
            </a:r>
            <a:r>
              <a:rPr lang="en-US" dirty="0">
                <a:latin typeface="Times New Roman" pitchFamily="18" charset="0"/>
                <a:cs typeface="Times New Roman" pitchFamily="18" charset="0"/>
              </a:rPr>
              <a:t>many state and federal agencies to help keep the karst waters clean. </a:t>
            </a:r>
          </a:p>
        </p:txBody>
      </p:sp>
    </p:spTree>
    <p:extLst>
      <p:ext uri="{BB962C8B-B14F-4D97-AF65-F5344CB8AC3E}">
        <p14:creationId xmlns:p14="http://schemas.microsoft.com/office/powerpoint/2010/main" xmlns="" val="2281885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3505200"/>
            <a:ext cx="4267200" cy="320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423" y="3543300"/>
            <a:ext cx="4216400" cy="31623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7363" y="216929"/>
            <a:ext cx="4270018" cy="3202514"/>
          </a:xfrm>
          <a:prstGeom prst="rect">
            <a:avLst/>
          </a:prstGeom>
        </p:spPr>
      </p:pic>
      <p:sp>
        <p:nvSpPr>
          <p:cNvPr id="10" name="TextBox 9"/>
          <p:cNvSpPr txBox="1"/>
          <p:nvPr/>
        </p:nvSpPr>
        <p:spPr>
          <a:xfrm>
            <a:off x="402211" y="371648"/>
            <a:ext cx="3898824" cy="461665"/>
          </a:xfrm>
          <a:prstGeom prst="rect">
            <a:avLst/>
          </a:prstGeom>
          <a:solidFill>
            <a:schemeClr val="tx1"/>
          </a:solidFill>
        </p:spPr>
        <p:txBody>
          <a:bodyPr wrap="none" rtlCol="0">
            <a:spAutoFit/>
          </a:bodyPr>
          <a:lstStyle/>
          <a:p>
            <a:r>
              <a:rPr lang="en-US" sz="2400" dirty="0" smtClean="0">
                <a:solidFill>
                  <a:schemeClr val="bg1"/>
                </a:solidFill>
                <a:latin typeface="Times New Roman" pitchFamily="18" charset="0"/>
                <a:cs typeface="Times New Roman" pitchFamily="18" charset="0"/>
              </a:rPr>
              <a:t>Cave entrances in Karst areas </a:t>
            </a:r>
            <a:endParaRPr lang="en-US" sz="2400" dirty="0">
              <a:solidFill>
                <a:schemeClr val="bg1"/>
              </a:solidFill>
              <a:latin typeface="Times New Roman" pitchFamily="18" charset="0"/>
              <a:cs typeface="Times New Roman"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24400" y="191766"/>
            <a:ext cx="4267200" cy="3161638"/>
          </a:xfrm>
          <a:prstGeom prst="rect">
            <a:avLst/>
          </a:prstGeom>
        </p:spPr>
      </p:pic>
      <p:sp>
        <p:nvSpPr>
          <p:cNvPr id="12" name="TextBox 11"/>
          <p:cNvSpPr txBox="1"/>
          <p:nvPr/>
        </p:nvSpPr>
        <p:spPr>
          <a:xfrm>
            <a:off x="4747822" y="2965536"/>
            <a:ext cx="926857"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Dave Bunnell </a:t>
            </a:r>
            <a:endParaRPr lang="en-US" sz="1000" dirty="0">
              <a:solidFill>
                <a:schemeClr val="bg1"/>
              </a:solidFill>
              <a:latin typeface="Times New Roman" pitchFamily="18" charset="0"/>
              <a:cs typeface="Times New Roman" pitchFamily="18" charset="0"/>
            </a:endParaRPr>
          </a:p>
        </p:txBody>
      </p:sp>
      <p:sp>
        <p:nvSpPr>
          <p:cNvPr id="13" name="TextBox 12"/>
          <p:cNvSpPr txBox="1"/>
          <p:nvPr/>
        </p:nvSpPr>
        <p:spPr>
          <a:xfrm>
            <a:off x="389078" y="3070527"/>
            <a:ext cx="830677"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Joe Zokaites</a:t>
            </a:r>
            <a:endParaRPr lang="en-US" sz="1000" dirty="0">
              <a:latin typeface="Times New Roman" pitchFamily="18" charset="0"/>
              <a:cs typeface="Times New Roman" pitchFamily="18" charset="0"/>
            </a:endParaRPr>
          </a:p>
        </p:txBody>
      </p:sp>
      <p:sp>
        <p:nvSpPr>
          <p:cNvPr id="14" name="TextBox 13"/>
          <p:cNvSpPr txBox="1"/>
          <p:nvPr/>
        </p:nvSpPr>
        <p:spPr>
          <a:xfrm>
            <a:off x="3202657" y="6305549"/>
            <a:ext cx="944489"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Carol Zokaites</a:t>
            </a:r>
            <a:endParaRPr lang="en-US" sz="1000" dirty="0">
              <a:solidFill>
                <a:schemeClr val="bg1"/>
              </a:solidFill>
              <a:latin typeface="Times New Roman" pitchFamily="18" charset="0"/>
              <a:cs typeface="Times New Roman" pitchFamily="18" charset="0"/>
            </a:endParaRPr>
          </a:p>
        </p:txBody>
      </p:sp>
      <p:sp>
        <p:nvSpPr>
          <p:cNvPr id="15" name="TextBox 14"/>
          <p:cNvSpPr txBox="1"/>
          <p:nvPr/>
        </p:nvSpPr>
        <p:spPr>
          <a:xfrm>
            <a:off x="7848600" y="6305547"/>
            <a:ext cx="830677"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Joe Zokaites</a:t>
            </a:r>
            <a:endParaRPr lang="en-US" sz="1000" dirty="0">
              <a:latin typeface="Times New Roman" pitchFamily="18" charset="0"/>
              <a:cs typeface="Times New Roman" pitchFamily="18" charset="0"/>
            </a:endParaRPr>
          </a:p>
        </p:txBody>
      </p:sp>
    </p:spTree>
    <p:extLst>
      <p:ext uri="{BB962C8B-B14F-4D97-AF65-F5344CB8AC3E}">
        <p14:creationId xmlns:p14="http://schemas.microsoft.com/office/powerpoint/2010/main" xmlns="" val="2053899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135" y="304800"/>
            <a:ext cx="4568137" cy="30977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3500" y="1371600"/>
            <a:ext cx="3886200" cy="5181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3272" y="3756553"/>
            <a:ext cx="4572000" cy="2772834"/>
          </a:xfrm>
          <a:prstGeom prst="rect">
            <a:avLst/>
          </a:prstGeom>
        </p:spPr>
      </p:pic>
      <p:sp>
        <p:nvSpPr>
          <p:cNvPr id="5" name="TextBox 4"/>
          <p:cNvSpPr txBox="1"/>
          <p:nvPr/>
        </p:nvSpPr>
        <p:spPr>
          <a:xfrm>
            <a:off x="5486400" y="685800"/>
            <a:ext cx="2064989"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Cave Passages </a:t>
            </a:r>
            <a:endParaRPr lang="en-US" sz="2400" dirty="0">
              <a:latin typeface="Times New Roman" pitchFamily="18" charset="0"/>
              <a:cs typeface="Times New Roman" pitchFamily="18" charset="0"/>
            </a:endParaRPr>
          </a:p>
        </p:txBody>
      </p:sp>
      <p:sp>
        <p:nvSpPr>
          <p:cNvPr id="6" name="TextBox 5"/>
          <p:cNvSpPr txBox="1"/>
          <p:nvPr/>
        </p:nvSpPr>
        <p:spPr>
          <a:xfrm>
            <a:off x="382317" y="3080830"/>
            <a:ext cx="1273105"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Chip Clark </a:t>
            </a:r>
            <a:endParaRPr lang="en-US" sz="1000" dirty="0">
              <a:solidFill>
                <a:schemeClr val="bg1"/>
              </a:solidFill>
              <a:latin typeface="Times New Roman" pitchFamily="18" charset="0"/>
              <a:cs typeface="Times New Roman" pitchFamily="18" charset="0"/>
            </a:endParaRPr>
          </a:p>
        </p:txBody>
      </p:sp>
      <p:sp>
        <p:nvSpPr>
          <p:cNvPr id="7" name="TextBox 6"/>
          <p:cNvSpPr txBox="1"/>
          <p:nvPr/>
        </p:nvSpPr>
        <p:spPr>
          <a:xfrm>
            <a:off x="5413027" y="6193639"/>
            <a:ext cx="125226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Phil Lucas </a:t>
            </a:r>
            <a:endParaRPr lang="en-US" sz="1000" dirty="0">
              <a:solidFill>
                <a:schemeClr val="bg1"/>
              </a:solidFill>
              <a:latin typeface="Times New Roman" pitchFamily="18" charset="0"/>
              <a:cs typeface="Times New Roman" pitchFamily="18" charset="0"/>
            </a:endParaRPr>
          </a:p>
        </p:txBody>
      </p:sp>
      <p:sp>
        <p:nvSpPr>
          <p:cNvPr id="8" name="TextBox 7"/>
          <p:cNvSpPr txBox="1"/>
          <p:nvPr/>
        </p:nvSpPr>
        <p:spPr>
          <a:xfrm>
            <a:off x="510030" y="6176061"/>
            <a:ext cx="122020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Phil Lucas</a:t>
            </a:r>
            <a:endParaRPr lang="en-US" sz="1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34434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8678" y="6585473"/>
            <a:ext cx="1241045"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Chip Clark</a:t>
            </a:r>
            <a:endParaRPr lang="en-US" sz="1000" dirty="0">
              <a:latin typeface="Times New Roman" pitchFamily="18" charset="0"/>
              <a:cs typeface="Times New Roman" pitchFamily="18" charset="0"/>
            </a:endParaRPr>
          </a:p>
        </p:txBody>
      </p:sp>
      <p:pic>
        <p:nvPicPr>
          <p:cNvPr id="4" name="Picture 3" descr="1702D903206B3940BC26AE47D97421C4@cov"/>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2758" y="176352"/>
            <a:ext cx="2120317" cy="279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PU\Pictures\Chip Clark\14526_NuttCaveStreamPortfol_size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5914" y="1576231"/>
            <a:ext cx="3434001" cy="50292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PU\Pictures\Chip Clark\19951_PerkinsCaveFormations_size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38364" y="3148263"/>
            <a:ext cx="5063130" cy="34571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369053" y="2295816"/>
            <a:ext cx="1624163" cy="707886"/>
          </a:xfrm>
          <a:prstGeom prst="rect">
            <a:avLst/>
          </a:prstGeom>
          <a:noFill/>
        </p:spPr>
        <p:txBody>
          <a:bodyPr wrap="none" rtlCol="0">
            <a:spAutoFit/>
          </a:bodyPr>
          <a:lstStyle/>
          <a:p>
            <a:r>
              <a:rPr lang="en-US" sz="4000" b="1" dirty="0" smtClean="0">
                <a:latin typeface="Times New Roman" pitchFamily="18" charset="0"/>
                <a:cs typeface="Times New Roman" pitchFamily="18" charset="0"/>
              </a:rPr>
              <a:t>Caves</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pic>
        <p:nvPicPr>
          <p:cNvPr id="7" name="Picture 2" descr="1776AD5E50CDAD4DAD5FA044EA7D26F5@cov"/>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26487" y="218376"/>
            <a:ext cx="2709296" cy="198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25914" y="465221"/>
            <a:ext cx="3215945" cy="830997"/>
          </a:xfrm>
          <a:prstGeom prst="rect">
            <a:avLst/>
          </a:prstGeom>
          <a:solidFill>
            <a:srgbClr val="FFFF00"/>
          </a:solidFill>
        </p:spPr>
        <p:txBody>
          <a:bodyPr wrap="none" rtlCol="0">
            <a:spAutoFit/>
          </a:bodyPr>
          <a:lstStyle/>
          <a:p>
            <a:r>
              <a:rPr lang="en-US" sz="2400" dirty="0" smtClean="0">
                <a:latin typeface="Times New Roman" pitchFamily="18" charset="0"/>
                <a:cs typeface="Times New Roman" pitchFamily="18" charset="0"/>
              </a:rPr>
              <a:t>Raise a hand if you have</a:t>
            </a:r>
          </a:p>
          <a:p>
            <a:r>
              <a:rPr lang="en-US" sz="2400" dirty="0" smtClean="0">
                <a:latin typeface="Times New Roman" pitchFamily="18" charset="0"/>
                <a:cs typeface="Times New Roman" pitchFamily="18" charset="0"/>
              </a:rPr>
              <a:t>been in a cave.</a:t>
            </a:r>
            <a:endParaRPr lang="en-US" sz="2400" dirty="0">
              <a:latin typeface="Times New Roman" pitchFamily="18" charset="0"/>
              <a:cs typeface="Times New Roman" pitchFamily="18" charset="0"/>
            </a:endParaRPr>
          </a:p>
        </p:txBody>
      </p:sp>
      <p:sp>
        <p:nvSpPr>
          <p:cNvPr id="10" name="TextBox 9"/>
          <p:cNvSpPr txBox="1"/>
          <p:nvPr/>
        </p:nvSpPr>
        <p:spPr>
          <a:xfrm>
            <a:off x="707672" y="6585472"/>
            <a:ext cx="1241045" cy="246221"/>
          </a:xfrm>
          <a:prstGeom prst="rect">
            <a:avLst/>
          </a:prstGeom>
          <a:noFill/>
        </p:spPr>
        <p:txBody>
          <a:bodyPr wrap="none" rtlCol="0">
            <a:spAutoFit/>
          </a:bodyPr>
          <a:lstStyle/>
          <a:p>
            <a:r>
              <a:rPr lang="en-US" sz="1000" dirty="0">
                <a:latin typeface="Times New Roman" pitchFamily="18" charset="0"/>
                <a:cs typeface="Times New Roman" pitchFamily="18" charset="0"/>
              </a:rPr>
              <a:t>Photo by Chip </a:t>
            </a:r>
            <a:r>
              <a:rPr lang="en-US" sz="1000" dirty="0" smtClean="0">
                <a:latin typeface="Times New Roman" pitchFamily="18" charset="0"/>
                <a:cs typeface="Times New Roman" pitchFamily="18" charset="0"/>
              </a:rPr>
              <a:t>Clark</a:t>
            </a:r>
            <a:endParaRPr lang="en-US" dirty="0"/>
          </a:p>
        </p:txBody>
      </p:sp>
      <p:sp>
        <p:nvSpPr>
          <p:cNvPr id="11" name="TextBox 10"/>
          <p:cNvSpPr txBox="1"/>
          <p:nvPr/>
        </p:nvSpPr>
        <p:spPr>
          <a:xfrm>
            <a:off x="3928678" y="1981200"/>
            <a:ext cx="1353256"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Joe Zokaites </a:t>
            </a:r>
            <a:endParaRPr lang="en-US" sz="1000" dirty="0">
              <a:latin typeface="Times New Roman" pitchFamily="18" charset="0"/>
              <a:cs typeface="Times New Roman" pitchFamily="18" charset="0"/>
            </a:endParaRPr>
          </a:p>
        </p:txBody>
      </p:sp>
      <p:sp>
        <p:nvSpPr>
          <p:cNvPr id="12" name="TextBox 11"/>
          <p:cNvSpPr txBox="1"/>
          <p:nvPr/>
        </p:nvSpPr>
        <p:spPr>
          <a:xfrm>
            <a:off x="6781800" y="2668613"/>
            <a:ext cx="1467068"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Carol Zokaites </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9400" y="457480"/>
            <a:ext cx="1909497" cy="954107"/>
          </a:xfrm>
          <a:prstGeom prst="rect">
            <a:avLst/>
          </a:prstGeom>
          <a:noFill/>
        </p:spPr>
        <p:txBody>
          <a:bodyPr wrap="none" rtlCol="0">
            <a:spAutoFit/>
          </a:bodyPr>
          <a:lstStyle/>
          <a:p>
            <a:r>
              <a:rPr lang="en-US" sz="2800" dirty="0" smtClean="0">
                <a:latin typeface="Times New Roman" pitchFamily="18" charset="0"/>
                <a:cs typeface="Times New Roman" pitchFamily="18" charset="0"/>
              </a:rPr>
              <a:t>Cave </a:t>
            </a:r>
          </a:p>
          <a:p>
            <a:r>
              <a:rPr lang="en-US" sz="2800" dirty="0">
                <a:latin typeface="Times New Roman" pitchFamily="18" charset="0"/>
                <a:cs typeface="Times New Roman" pitchFamily="18" charset="0"/>
              </a:rPr>
              <a:t>F</a:t>
            </a:r>
            <a:r>
              <a:rPr lang="en-US" sz="2800" dirty="0" smtClean="0">
                <a:latin typeface="Times New Roman" pitchFamily="18" charset="0"/>
                <a:cs typeface="Times New Roman" pitchFamily="18" charset="0"/>
              </a:rPr>
              <a:t>ormations </a:t>
            </a:r>
            <a:endParaRPr lang="en-US" sz="2800" dirty="0">
              <a:latin typeface="Times New Roman" pitchFamily="18" charset="0"/>
              <a:cs typeface="Times New Roman" pitchFamily="18" charset="0"/>
            </a:endParaRPr>
          </a:p>
        </p:txBody>
      </p:sp>
      <p:sp>
        <p:nvSpPr>
          <p:cNvPr id="8" name="TextBox 7"/>
          <p:cNvSpPr txBox="1"/>
          <p:nvPr/>
        </p:nvSpPr>
        <p:spPr>
          <a:xfrm>
            <a:off x="363837" y="3548449"/>
            <a:ext cx="1494320" cy="276999"/>
          </a:xfrm>
          <a:prstGeom prst="rect">
            <a:avLst/>
          </a:prstGeom>
          <a:noFill/>
        </p:spPr>
        <p:txBody>
          <a:bodyPr wrap="none" rtlCol="0">
            <a:spAutoFit/>
          </a:bodyPr>
          <a:lstStyle/>
          <a:p>
            <a:r>
              <a:rPr lang="en-US" sz="1200" dirty="0" smtClean="0">
                <a:solidFill>
                  <a:schemeClr val="bg1"/>
                </a:solidFill>
                <a:latin typeface="Times New Roman" pitchFamily="18" charset="0"/>
                <a:cs typeface="Times New Roman" pitchFamily="18" charset="0"/>
              </a:rPr>
              <a:t>Photo by Chip Clark </a:t>
            </a:r>
            <a:endParaRPr lang="en-US" sz="1200" dirty="0">
              <a:solidFill>
                <a:schemeClr val="bg1"/>
              </a:solidFill>
              <a:latin typeface="Times New Roman" pitchFamily="18" charset="0"/>
              <a:cs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52738" y="4891267"/>
            <a:ext cx="2467957" cy="1850968"/>
          </a:xfrm>
          <a:prstGeom prst="rect">
            <a:avLst/>
          </a:prstGeom>
        </p:spPr>
      </p:pic>
      <p:sp>
        <p:nvSpPr>
          <p:cNvPr id="10" name="TextBox 9"/>
          <p:cNvSpPr txBox="1"/>
          <p:nvPr/>
        </p:nvSpPr>
        <p:spPr>
          <a:xfrm>
            <a:off x="1044679" y="6239943"/>
            <a:ext cx="1468672" cy="276999"/>
          </a:xfrm>
          <a:prstGeom prst="rect">
            <a:avLst/>
          </a:prstGeom>
          <a:noFill/>
        </p:spPr>
        <p:txBody>
          <a:bodyPr wrap="none" rtlCol="0">
            <a:spAutoFit/>
          </a:bodyPr>
          <a:lstStyle/>
          <a:p>
            <a:r>
              <a:rPr lang="en-US" sz="1200" dirty="0" smtClean="0">
                <a:solidFill>
                  <a:schemeClr val="bg1"/>
                </a:solidFill>
                <a:latin typeface="Times New Roman" pitchFamily="18" charset="0"/>
                <a:cs typeface="Times New Roman" pitchFamily="18" charset="0"/>
              </a:rPr>
              <a:t>Photo by Phil Lucas </a:t>
            </a:r>
            <a:endParaRPr lang="en-US" sz="1200" dirty="0">
              <a:solidFill>
                <a:schemeClr val="bg1"/>
              </a:solidFill>
              <a:latin typeface="Times New Roman" pitchFamily="18" charset="0"/>
              <a:cs typeface="Times New Roman" pitchFamily="18" charset="0"/>
            </a:endParaRPr>
          </a:p>
        </p:txBody>
      </p:sp>
      <p:sp>
        <p:nvSpPr>
          <p:cNvPr id="11" name="TextBox 10"/>
          <p:cNvSpPr txBox="1"/>
          <p:nvPr/>
        </p:nvSpPr>
        <p:spPr>
          <a:xfrm>
            <a:off x="4080359" y="6457165"/>
            <a:ext cx="1544012"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a:t>
            </a:r>
            <a:r>
              <a:rPr lang="en-US" sz="1000" dirty="0">
                <a:solidFill>
                  <a:schemeClr val="bg1"/>
                </a:solidFill>
                <a:latin typeface="Times New Roman" pitchFamily="18" charset="0"/>
                <a:cs typeface="Times New Roman" pitchFamily="18" charset="0"/>
              </a:rPr>
              <a:t>Carlin </a:t>
            </a:r>
            <a:r>
              <a:rPr lang="en-US" sz="1000" dirty="0" err="1">
                <a:solidFill>
                  <a:schemeClr val="bg1"/>
                </a:solidFill>
                <a:latin typeface="Times New Roman" pitchFamily="18" charset="0"/>
                <a:cs typeface="Times New Roman" pitchFamily="18" charset="0"/>
              </a:rPr>
              <a:t>Kartchner</a:t>
            </a:r>
            <a:endParaRPr lang="en-US" sz="1000" dirty="0">
              <a:solidFill>
                <a:schemeClr val="bg1"/>
              </a:solidFill>
              <a:latin typeface="Times New Roman" pitchFamily="18" charset="0"/>
              <a:cs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2011" y="315479"/>
            <a:ext cx="2410541" cy="321405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2979" y="2829530"/>
            <a:ext cx="2830356" cy="377380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24537" y="112364"/>
            <a:ext cx="4248025" cy="288069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44824" y="3321506"/>
            <a:ext cx="3326994" cy="249524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05200" y="3079646"/>
            <a:ext cx="1914377" cy="1435783"/>
          </a:xfrm>
          <a:prstGeom prst="rect">
            <a:avLst/>
          </a:prstGeom>
        </p:spPr>
      </p:pic>
      <p:sp>
        <p:nvSpPr>
          <p:cNvPr id="15" name="TextBox 14"/>
          <p:cNvSpPr txBox="1"/>
          <p:nvPr/>
        </p:nvSpPr>
        <p:spPr>
          <a:xfrm>
            <a:off x="1779015" y="6319800"/>
            <a:ext cx="122020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Phil Lucas</a:t>
            </a:r>
            <a:endParaRPr lang="en-US" sz="1000" dirty="0">
              <a:solidFill>
                <a:schemeClr val="bg1"/>
              </a:solidFill>
              <a:latin typeface="Times New Roman" pitchFamily="18" charset="0"/>
              <a:cs typeface="Times New Roman" pitchFamily="18" charset="0"/>
            </a:endParaRPr>
          </a:p>
        </p:txBody>
      </p:sp>
      <p:sp>
        <p:nvSpPr>
          <p:cNvPr id="18" name="TextBox 17"/>
          <p:cNvSpPr txBox="1"/>
          <p:nvPr/>
        </p:nvSpPr>
        <p:spPr>
          <a:xfrm>
            <a:off x="1029451" y="2498642"/>
            <a:ext cx="1277914"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Liana Boop</a:t>
            </a:r>
            <a:endParaRPr lang="en-US" sz="1000" dirty="0">
              <a:solidFill>
                <a:schemeClr val="bg1"/>
              </a:solidFill>
              <a:latin typeface="Times New Roman" pitchFamily="18" charset="0"/>
              <a:cs typeface="Times New Roman" pitchFamily="18" charset="0"/>
            </a:endParaRPr>
          </a:p>
        </p:txBody>
      </p:sp>
      <p:sp>
        <p:nvSpPr>
          <p:cNvPr id="19" name="TextBox 18"/>
          <p:cNvSpPr txBox="1"/>
          <p:nvPr/>
        </p:nvSpPr>
        <p:spPr>
          <a:xfrm>
            <a:off x="7512614" y="2706419"/>
            <a:ext cx="1241045"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Chip Clark</a:t>
            </a:r>
            <a:endParaRPr lang="en-US" sz="1000" dirty="0">
              <a:solidFill>
                <a:schemeClr val="bg1"/>
              </a:solidFill>
              <a:latin typeface="Times New Roman" pitchFamily="18" charset="0"/>
              <a:cs typeface="Times New Roman" pitchFamily="18" charset="0"/>
            </a:endParaRPr>
          </a:p>
        </p:txBody>
      </p:sp>
      <p:sp>
        <p:nvSpPr>
          <p:cNvPr id="20" name="TextBox 19"/>
          <p:cNvSpPr txBox="1"/>
          <p:nvPr/>
        </p:nvSpPr>
        <p:spPr>
          <a:xfrm>
            <a:off x="3805387" y="4515429"/>
            <a:ext cx="1277914"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Liana Boop</a:t>
            </a:r>
            <a:endParaRPr lang="en-US" sz="1000" dirty="0">
              <a:latin typeface="Times New Roman" pitchFamily="18" charset="0"/>
              <a:cs typeface="Times New Roman" pitchFamily="18" charset="0"/>
            </a:endParaRPr>
          </a:p>
        </p:txBody>
      </p:sp>
      <p:sp>
        <p:nvSpPr>
          <p:cNvPr id="21" name="TextBox 20"/>
          <p:cNvSpPr txBox="1"/>
          <p:nvPr/>
        </p:nvSpPr>
        <p:spPr>
          <a:xfrm>
            <a:off x="7274983" y="5816751"/>
            <a:ext cx="1277914"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Liana Boop</a:t>
            </a:r>
            <a:endParaRPr lang="en-US" sz="1000" dirty="0">
              <a:latin typeface="Times New Roman" pitchFamily="18" charset="0"/>
              <a:cs typeface="Times New Roman" pitchFamily="18" charset="0"/>
            </a:endParaRPr>
          </a:p>
        </p:txBody>
      </p:sp>
    </p:spTree>
    <p:extLst>
      <p:ext uri="{BB962C8B-B14F-4D97-AF65-F5344CB8AC3E}">
        <p14:creationId xmlns:p14="http://schemas.microsoft.com/office/powerpoint/2010/main" xmlns="" val="75917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43600" y="271024"/>
            <a:ext cx="2991433" cy="2243575"/>
          </a:xfrm>
          <a:prstGeom prst="rect">
            <a:avLst/>
          </a:prstGeom>
        </p:spPr>
      </p:pic>
      <p:sp>
        <p:nvSpPr>
          <p:cNvPr id="4" name="TextBox 3"/>
          <p:cNvSpPr txBox="1"/>
          <p:nvPr/>
        </p:nvSpPr>
        <p:spPr>
          <a:xfrm>
            <a:off x="424266" y="2374867"/>
            <a:ext cx="3268823" cy="1200329"/>
          </a:xfrm>
          <a:prstGeom prst="rect">
            <a:avLst/>
          </a:prstGeom>
          <a:noFill/>
        </p:spPr>
        <p:txBody>
          <a:bodyPr wrap="square" rtlCol="0">
            <a:spAutoFit/>
          </a:bodyPr>
          <a:lstStyle/>
          <a:p>
            <a:r>
              <a:rPr lang="en-US" dirty="0" smtClean="0">
                <a:latin typeface="Times New Roman" pitchFamily="18" charset="0"/>
                <a:cs typeface="Times New Roman" pitchFamily="18" charset="0"/>
              </a:rPr>
              <a:t>Cave scientists study the geology, biology, hydrology and paleontology of the</a:t>
            </a:r>
          </a:p>
          <a:p>
            <a:r>
              <a:rPr lang="en-US" dirty="0" smtClean="0">
                <a:latin typeface="Times New Roman" pitchFamily="18" charset="0"/>
                <a:cs typeface="Times New Roman" pitchFamily="18" charset="0"/>
              </a:rPr>
              <a:t>cave and karst systems. </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2839084"/>
            <a:ext cx="2952750" cy="3937000"/>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t="15100"/>
          <a:stretch>
            <a:fillRect/>
          </a:stretch>
        </p:blipFill>
        <p:spPr bwMode="auto">
          <a:xfrm>
            <a:off x="339183" y="265701"/>
            <a:ext cx="3231825" cy="2055092"/>
          </a:xfrm>
          <a:prstGeom prst="rect">
            <a:avLst/>
          </a:prstGeom>
          <a:noFill/>
          <a:ln>
            <a:noFill/>
          </a:ln>
          <a:effectLst/>
          <a:extLst>
            <a:ext uri="{909E8E84-426E-40DD-AFC4-6F175D3DCCD1}">
              <a14:hiddenFill xmlns:a14="http://schemas.microsoft.com/office/drawing/2010/main" xmlns="">
                <a:blipFill dpi="0" rotWithShape="0">
                  <a:blip/>
                  <a:srcRect t="15100"/>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9670" y="3610212"/>
            <a:ext cx="2350057" cy="31515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709669" y="3794525"/>
            <a:ext cx="2101153" cy="280153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10000" y="2112009"/>
            <a:ext cx="1938866" cy="145414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709669" y="367515"/>
            <a:ext cx="1953672" cy="1465254"/>
          </a:xfrm>
          <a:prstGeom prst="rect">
            <a:avLst/>
          </a:prstGeom>
        </p:spPr>
      </p:pic>
      <p:sp>
        <p:nvSpPr>
          <p:cNvPr id="8" name="TextBox 7"/>
          <p:cNvSpPr txBox="1"/>
          <p:nvPr/>
        </p:nvSpPr>
        <p:spPr>
          <a:xfrm>
            <a:off x="6352169" y="6447710"/>
            <a:ext cx="1220206"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Phil Lucas</a:t>
            </a:r>
            <a:endParaRPr lang="en-US" sz="1000" dirty="0">
              <a:solidFill>
                <a:schemeClr val="bg1"/>
              </a:solidFill>
              <a:latin typeface="Times New Roman" pitchFamily="18" charset="0"/>
              <a:cs typeface="Times New Roman" pitchFamily="18" charset="0"/>
            </a:endParaRPr>
          </a:p>
        </p:txBody>
      </p:sp>
      <p:sp>
        <p:nvSpPr>
          <p:cNvPr id="11" name="TextBox 10"/>
          <p:cNvSpPr txBox="1"/>
          <p:nvPr/>
        </p:nvSpPr>
        <p:spPr>
          <a:xfrm>
            <a:off x="4300848" y="6311023"/>
            <a:ext cx="1467068"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Carol Zokaites </a:t>
            </a:r>
            <a:endParaRPr lang="en-US" sz="1000" dirty="0">
              <a:solidFill>
                <a:schemeClr val="bg1"/>
              </a:solidFill>
              <a:latin typeface="Times New Roman" pitchFamily="18" charset="0"/>
              <a:cs typeface="Times New Roman" pitchFamily="18" charset="0"/>
            </a:endParaRPr>
          </a:p>
        </p:txBody>
      </p:sp>
      <p:sp>
        <p:nvSpPr>
          <p:cNvPr id="12" name="TextBox 11"/>
          <p:cNvSpPr txBox="1"/>
          <p:nvPr/>
        </p:nvSpPr>
        <p:spPr>
          <a:xfrm>
            <a:off x="3810000" y="1660921"/>
            <a:ext cx="1351652"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Karen </a:t>
            </a:r>
            <a:r>
              <a:rPr lang="en-US" sz="1000" dirty="0" err="1" smtClean="0">
                <a:latin typeface="Times New Roman" pitchFamily="18" charset="0"/>
                <a:cs typeface="Times New Roman" pitchFamily="18" charset="0"/>
              </a:rPr>
              <a:t>Franzl</a:t>
            </a:r>
            <a:endParaRPr lang="en-US" sz="1000" dirty="0">
              <a:latin typeface="Times New Roman" pitchFamily="18" charset="0"/>
              <a:cs typeface="Times New Roman" pitchFamily="18" charset="0"/>
            </a:endParaRPr>
          </a:p>
        </p:txBody>
      </p:sp>
      <p:sp>
        <p:nvSpPr>
          <p:cNvPr id="13" name="TextBox 12"/>
          <p:cNvSpPr txBox="1"/>
          <p:nvPr/>
        </p:nvSpPr>
        <p:spPr>
          <a:xfrm>
            <a:off x="2839727" y="6582959"/>
            <a:ext cx="1290738"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Map by Joe Zokaites </a:t>
            </a:r>
            <a:endParaRPr lang="en-US" sz="1000" dirty="0">
              <a:latin typeface="Times New Roman" pitchFamily="18" charset="0"/>
              <a:cs typeface="Times New Roman" pitchFamily="18" charset="0"/>
            </a:endParaRPr>
          </a:p>
        </p:txBody>
      </p:sp>
      <p:sp>
        <p:nvSpPr>
          <p:cNvPr id="15" name="TextBox 14"/>
          <p:cNvSpPr txBox="1"/>
          <p:nvPr/>
        </p:nvSpPr>
        <p:spPr>
          <a:xfrm>
            <a:off x="339183" y="2074572"/>
            <a:ext cx="1678665"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VA Karst Program </a:t>
            </a:r>
            <a:endParaRPr lang="en-US" sz="1000" dirty="0">
              <a:solidFill>
                <a:schemeClr val="bg1"/>
              </a:solidFill>
              <a:latin typeface="Times New Roman" pitchFamily="18" charset="0"/>
              <a:cs typeface="Times New Roman" pitchFamily="18" charset="0"/>
            </a:endParaRPr>
          </a:p>
        </p:txBody>
      </p:sp>
      <p:sp>
        <p:nvSpPr>
          <p:cNvPr id="16" name="TextBox 15"/>
          <p:cNvSpPr txBox="1"/>
          <p:nvPr/>
        </p:nvSpPr>
        <p:spPr>
          <a:xfrm>
            <a:off x="5962030" y="2251756"/>
            <a:ext cx="1678665"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VA Karst Program </a:t>
            </a:r>
            <a:endParaRPr lang="en-US" sz="1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51780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228600"/>
            <a:ext cx="8534400" cy="6400800"/>
          </a:xfrm>
          <a:prstGeom prst="rect">
            <a:avLst/>
          </a:prstGeom>
        </p:spPr>
      </p:pic>
      <p:sp>
        <p:nvSpPr>
          <p:cNvPr id="3" name="TextBox 2"/>
          <p:cNvSpPr txBox="1"/>
          <p:nvPr/>
        </p:nvSpPr>
        <p:spPr>
          <a:xfrm>
            <a:off x="451628" y="6277271"/>
            <a:ext cx="1281120"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Ed Fortney </a:t>
            </a:r>
            <a:endParaRPr lang="en-US" sz="1000" dirty="0">
              <a:solidFill>
                <a:schemeClr val="bg1"/>
              </a:solidFill>
              <a:latin typeface="Times New Roman" pitchFamily="18" charset="0"/>
              <a:cs typeface="Times New Roman" pitchFamily="18" charset="0"/>
            </a:endParaRPr>
          </a:p>
        </p:txBody>
      </p:sp>
      <p:sp>
        <p:nvSpPr>
          <p:cNvPr id="4" name="TextBox 3"/>
          <p:cNvSpPr txBox="1"/>
          <p:nvPr/>
        </p:nvSpPr>
        <p:spPr>
          <a:xfrm>
            <a:off x="508195" y="496371"/>
            <a:ext cx="7417415" cy="830997"/>
          </a:xfrm>
          <a:prstGeom prst="rect">
            <a:avLst/>
          </a:prstGeom>
          <a:noFill/>
        </p:spPr>
        <p:txBody>
          <a:bodyPr wrap="none" rtlCol="0">
            <a:spAutoFit/>
          </a:bodyPr>
          <a:lstStyle/>
          <a:p>
            <a:r>
              <a:rPr lang="en-GB" sz="2400" dirty="0">
                <a:solidFill>
                  <a:schemeClr val="bg1"/>
                </a:solidFill>
                <a:latin typeface="Times New Roman" pitchFamily="18" charset="0"/>
                <a:cs typeface="Times New Roman" pitchFamily="18" charset="0"/>
              </a:rPr>
              <a:t>Karst landscapes host productive </a:t>
            </a:r>
            <a:r>
              <a:rPr lang="en-GB" sz="2400" dirty="0" smtClean="0">
                <a:solidFill>
                  <a:schemeClr val="bg1"/>
                </a:solidFill>
                <a:latin typeface="Times New Roman" pitchFamily="18" charset="0"/>
                <a:cs typeface="Times New Roman" pitchFamily="18" charset="0"/>
              </a:rPr>
              <a:t>aquifers, amazing caves, </a:t>
            </a:r>
          </a:p>
          <a:p>
            <a:r>
              <a:rPr lang="en-GB" sz="2400" dirty="0" smtClean="0">
                <a:solidFill>
                  <a:schemeClr val="bg1"/>
                </a:solidFill>
                <a:latin typeface="Times New Roman" pitchFamily="18" charset="0"/>
                <a:cs typeface="Times New Roman" pitchFamily="18" charset="0"/>
              </a:rPr>
              <a:t>sinkholes, sinking streams and springs.</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21418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533400" y="152400"/>
            <a:ext cx="8077200" cy="213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lstStyle/>
          <a:p>
            <a:pPr marL="341313" indent="-341313">
              <a:lnSpc>
                <a:spcPct val="100000"/>
              </a:lnSpc>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400" i="1" u="sng" dirty="0">
                <a:latin typeface="Times New Roman" pitchFamily="18" charset="0"/>
                <a:cs typeface="Times New Roman" pitchFamily="18" charset="0"/>
              </a:rPr>
              <a:t>Karst</a:t>
            </a:r>
            <a:r>
              <a:rPr lang="en-GB"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a:t>
            </a:r>
            <a:r>
              <a:rPr lang="en-GB"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A unique type of landform </a:t>
            </a:r>
          </a:p>
          <a:p>
            <a:pPr marL="341313" indent="-341313">
              <a:lnSpc>
                <a:spcPct val="100000"/>
              </a:lnSpc>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400" i="1" dirty="0">
                <a:latin typeface="Times New Roman" pitchFamily="18" charset="0"/>
                <a:cs typeface="Times New Roman" pitchFamily="18" charset="0"/>
              </a:rPr>
              <a:t>	- characterized by subsurface drainage systems, sinking or losing streams, sinkholes, big springs, and caves.</a:t>
            </a:r>
            <a:r>
              <a:rPr lang="en-GB" sz="2400" dirty="0">
                <a:latin typeface="Times New Roman" pitchFamily="18" charset="0"/>
                <a:cs typeface="Times New Roman" pitchFamily="18" charset="0"/>
              </a:rPr>
              <a:t> </a:t>
            </a:r>
          </a:p>
          <a:p>
            <a:pPr marL="341313" indent="-341313">
              <a:lnSpc>
                <a:spcPct val="100000"/>
              </a:lnSpc>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2400" dirty="0">
                <a:latin typeface="Times New Roman" pitchFamily="18" charset="0"/>
                <a:cs typeface="Times New Roman" pitchFamily="18" charset="0"/>
              </a:rPr>
              <a:t>	- </a:t>
            </a:r>
            <a:r>
              <a:rPr lang="en-GB" sz="2400" i="1" dirty="0">
                <a:latin typeface="Times New Roman" pitchFamily="18" charset="0"/>
                <a:cs typeface="Times New Roman" pitchFamily="18" charset="0"/>
              </a:rPr>
              <a:t>formed by the dissolution of limestone, dolomite, marble, or other soluble rocks</a:t>
            </a:r>
          </a:p>
        </p:txBody>
      </p:sp>
      <p:sp>
        <p:nvSpPr>
          <p:cNvPr id="3075" name="Text Box 2"/>
          <p:cNvSpPr txBox="1">
            <a:spLocks noChangeArrowheads="1"/>
          </p:cNvSpPr>
          <p:nvPr/>
        </p:nvSpPr>
        <p:spPr bwMode="auto">
          <a:xfrm>
            <a:off x="533400" y="6400800"/>
            <a:ext cx="8001000" cy="460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lnSpc>
                <a:spcPct val="100000"/>
              </a:lnSpc>
              <a:spcBef>
                <a:spcPts val="1500"/>
              </a:spcBef>
            </a:pPr>
            <a:r>
              <a:rPr lang="en-GB" i="1" dirty="0">
                <a:solidFill>
                  <a:schemeClr val="tx1"/>
                </a:solidFill>
              </a:rPr>
              <a:t>Cross-section diagram by David Culver, American University</a:t>
            </a:r>
            <a:r>
              <a:rPr lang="en-GB" i="1" dirty="0">
                <a:solidFill>
                  <a:srgbClr val="FFFF00"/>
                </a:solidFill>
              </a:rPr>
              <a:t>.</a:t>
            </a:r>
          </a:p>
        </p:txBody>
      </p:sp>
      <p:pic>
        <p:nvPicPr>
          <p:cNvPr id="307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438400"/>
            <a:ext cx="8458200" cy="38925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634671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30875"/>
            <a:ext cx="3276600" cy="3231654"/>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    Karst   </a:t>
            </a:r>
          </a:p>
          <a:p>
            <a:r>
              <a:rPr lang="en-US" sz="3200" dirty="0" smtClean="0">
                <a:latin typeface="Times New Roman" pitchFamily="18" charset="0"/>
                <a:cs typeface="Times New Roman" pitchFamily="18" charset="0"/>
              </a:rPr>
              <a:t>A land area with Sinkholes, Springs, </a:t>
            </a:r>
          </a:p>
          <a:p>
            <a:r>
              <a:rPr lang="en-US" sz="3200" dirty="0" smtClean="0">
                <a:latin typeface="Times New Roman" pitchFamily="18" charset="0"/>
                <a:cs typeface="Times New Roman" pitchFamily="18" charset="0"/>
              </a:rPr>
              <a:t>Sinking Streams</a:t>
            </a:r>
          </a:p>
          <a:p>
            <a:r>
              <a:rPr lang="en-US" sz="3200" dirty="0" smtClean="0">
                <a:latin typeface="Times New Roman" pitchFamily="18" charset="0"/>
                <a:cs typeface="Times New Roman" pitchFamily="18" charset="0"/>
              </a:rPr>
              <a:t>and Caves </a:t>
            </a:r>
            <a:endParaRPr lang="en-US" sz="3600" dirty="0">
              <a:latin typeface="Times New Roman" pitchFamily="18" charset="0"/>
              <a:cs typeface="Times New Roman" pitchFamily="18" charset="0"/>
            </a:endParaRPr>
          </a:p>
        </p:txBody>
      </p:sp>
      <p:pic>
        <p:nvPicPr>
          <p:cNvPr id="7" name="Picture 2" descr="C:\Users\PU\AppData\Local\Microsoft\Windows\Temporary Internet Files\Content.Outlook\D37J9E5E\308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0245" y="3996311"/>
            <a:ext cx="3682510" cy="276188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trickle_entran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33800" y="181970"/>
            <a:ext cx="2437419" cy="3681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sinkhole_sdh"/>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1000" y="4122873"/>
            <a:ext cx="3962400" cy="244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C:\Users\PU\Pictures\Karst pictures\cave entrances\John Bowling cave 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86015" y="206991"/>
            <a:ext cx="2516033" cy="3354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38200" y="6096000"/>
            <a:ext cx="1503938"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Sinkholes</a:t>
            </a:r>
            <a:r>
              <a:rPr lang="en-US" dirty="0" smtClean="0">
                <a:solidFill>
                  <a:schemeClr val="bg1"/>
                </a:solidFill>
              </a:rPr>
              <a:t> </a:t>
            </a:r>
            <a:endParaRPr lang="en-US" dirty="0">
              <a:solidFill>
                <a:schemeClr val="bg1"/>
              </a:solidFill>
            </a:endParaRPr>
          </a:p>
        </p:txBody>
      </p:sp>
      <p:sp>
        <p:nvSpPr>
          <p:cNvPr id="4" name="TextBox 3"/>
          <p:cNvSpPr txBox="1"/>
          <p:nvPr/>
        </p:nvSpPr>
        <p:spPr>
          <a:xfrm>
            <a:off x="3885016" y="1066800"/>
            <a:ext cx="2420086"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Sinking Streams </a:t>
            </a:r>
            <a:endParaRPr lang="en-US" sz="2400" b="1" dirty="0">
              <a:solidFill>
                <a:schemeClr val="bg1"/>
              </a:solidFill>
              <a:latin typeface="Times New Roman" pitchFamily="18" charset="0"/>
              <a:cs typeface="Times New Roman" pitchFamily="18" charset="0"/>
            </a:endParaRPr>
          </a:p>
        </p:txBody>
      </p:sp>
      <p:sp>
        <p:nvSpPr>
          <p:cNvPr id="9" name="TextBox 8"/>
          <p:cNvSpPr txBox="1"/>
          <p:nvPr/>
        </p:nvSpPr>
        <p:spPr>
          <a:xfrm>
            <a:off x="6318229" y="4495800"/>
            <a:ext cx="1271502"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Springs</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10" name="TextBox 9"/>
          <p:cNvSpPr txBox="1"/>
          <p:nvPr/>
        </p:nvSpPr>
        <p:spPr>
          <a:xfrm>
            <a:off x="7133728" y="1767832"/>
            <a:ext cx="102463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Caves</a:t>
            </a:r>
            <a:r>
              <a:rPr lang="en-US" dirty="0" smtClean="0">
                <a:solidFill>
                  <a:schemeClr val="bg1"/>
                </a:solidFill>
              </a:rPr>
              <a:t> </a:t>
            </a:r>
            <a:endParaRPr lang="en-US" dirty="0">
              <a:solidFill>
                <a:schemeClr val="bg1"/>
              </a:solidFill>
            </a:endParaRPr>
          </a:p>
        </p:txBody>
      </p:sp>
      <p:sp>
        <p:nvSpPr>
          <p:cNvPr id="12" name="TextBox 11"/>
          <p:cNvSpPr txBox="1"/>
          <p:nvPr/>
        </p:nvSpPr>
        <p:spPr>
          <a:xfrm>
            <a:off x="6478380" y="3547446"/>
            <a:ext cx="1422184"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John Bowling </a:t>
            </a:r>
            <a:endParaRPr lang="en-US" sz="1000" dirty="0">
              <a:latin typeface="Times New Roman" pitchFamily="18" charset="0"/>
              <a:cs typeface="Times New Roman" pitchFamily="18" charset="0"/>
            </a:endParaRPr>
          </a:p>
        </p:txBody>
      </p:sp>
      <p:sp>
        <p:nvSpPr>
          <p:cNvPr id="13" name="TextBox 12"/>
          <p:cNvSpPr txBox="1"/>
          <p:nvPr/>
        </p:nvSpPr>
        <p:spPr>
          <a:xfrm>
            <a:off x="5334000" y="6511973"/>
            <a:ext cx="1281120"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Ed Fortney </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82912" y="205194"/>
            <a:ext cx="7851488" cy="5807721"/>
          </a:xfrm>
          <a:prstGeom prst="rect">
            <a:avLst/>
          </a:prstGeom>
        </p:spPr>
      </p:pic>
      <p:sp>
        <p:nvSpPr>
          <p:cNvPr id="3" name="TextBox 2"/>
          <p:cNvSpPr txBox="1"/>
          <p:nvPr/>
        </p:nvSpPr>
        <p:spPr>
          <a:xfrm>
            <a:off x="6886575" y="1365529"/>
            <a:ext cx="1676400" cy="369332"/>
          </a:xfrm>
          <a:prstGeom prst="rect">
            <a:avLst/>
          </a:prstGeom>
          <a:noFill/>
        </p:spPr>
        <p:txBody>
          <a:bodyPr wrap="square" rtlCol="0">
            <a:spAutoFit/>
          </a:bodyPr>
          <a:lstStyle/>
          <a:p>
            <a:r>
              <a:rPr lang="en-US" sz="900" dirty="0">
                <a:latin typeface="Times New Roman" pitchFamily="18" charset="0"/>
                <a:cs typeface="Times New Roman" pitchFamily="18" charset="0"/>
              </a:rPr>
              <a:t>National Karst Map </a:t>
            </a:r>
            <a:r>
              <a:rPr lang="en-US" sz="900" dirty="0" smtClean="0">
                <a:latin typeface="Times New Roman" pitchFamily="18" charset="0"/>
                <a:cs typeface="Times New Roman" pitchFamily="18" charset="0"/>
              </a:rPr>
              <a:t>by </a:t>
            </a:r>
            <a:r>
              <a:rPr lang="en-US" sz="900" dirty="0">
                <a:latin typeface="Times New Roman" pitchFamily="18" charset="0"/>
                <a:cs typeface="Times New Roman" pitchFamily="18" charset="0"/>
              </a:rPr>
              <a:t>USGS, </a:t>
            </a:r>
            <a:r>
              <a:rPr lang="en-US" sz="900" dirty="0" smtClean="0">
                <a:latin typeface="Times New Roman" pitchFamily="18" charset="0"/>
                <a:cs typeface="Times New Roman" pitchFamily="18" charset="0"/>
              </a:rPr>
              <a:t>from </a:t>
            </a:r>
            <a:r>
              <a:rPr lang="en-US" sz="900" dirty="0">
                <a:latin typeface="Times New Roman" pitchFamily="18" charset="0"/>
                <a:cs typeface="Times New Roman" pitchFamily="18" charset="0"/>
              </a:rPr>
              <a:t>Dr. Dan Doctor </a:t>
            </a:r>
          </a:p>
        </p:txBody>
      </p:sp>
      <p:sp>
        <p:nvSpPr>
          <p:cNvPr id="4" name="TextBox 3"/>
          <p:cNvSpPr txBox="1"/>
          <p:nvPr/>
        </p:nvSpPr>
        <p:spPr>
          <a:xfrm>
            <a:off x="152400" y="6119453"/>
            <a:ext cx="8839200" cy="461665"/>
          </a:xfrm>
          <a:prstGeom prst="rect">
            <a:avLst/>
          </a:prstGeom>
          <a:solidFill>
            <a:srgbClr val="FFFF00"/>
          </a:solidFill>
        </p:spPr>
        <p:txBody>
          <a:bodyPr wrap="square" rtlCol="0">
            <a:spAutoFit/>
          </a:bodyPr>
          <a:lstStyle/>
          <a:p>
            <a:r>
              <a:rPr lang="en-US" sz="2400" dirty="0" smtClean="0">
                <a:latin typeface="Times New Roman" pitchFamily="18" charset="0"/>
                <a:cs typeface="Times New Roman" pitchFamily="18" charset="0"/>
              </a:rPr>
              <a:t>Do you live in a karst area shown on this map?    </a:t>
            </a:r>
            <a:r>
              <a:rPr lang="en-US" sz="2400" b="1" u="sng"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 – Yes   </a:t>
            </a:r>
            <a:r>
              <a:rPr lang="en-US" sz="2400" b="1" u="sng"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 No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 y="214312"/>
            <a:ext cx="3505200" cy="2628900"/>
          </a:xfrm>
          <a:prstGeom prst="rect">
            <a:avLst/>
          </a:prstGeom>
        </p:spPr>
      </p:pic>
      <p:sp>
        <p:nvSpPr>
          <p:cNvPr id="2" name="TextBox 1"/>
          <p:cNvSpPr txBox="1"/>
          <p:nvPr/>
        </p:nvSpPr>
        <p:spPr>
          <a:xfrm>
            <a:off x="5856683" y="6400799"/>
            <a:ext cx="1747594"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Photos by Carol Zokaites</a:t>
            </a:r>
            <a:endParaRPr lang="en-US" sz="1200" dirty="0">
              <a:latin typeface="Times New Roman" pitchFamily="18" charset="0"/>
              <a:cs typeface="Times New Roman" pitchFamily="18"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t="12784" b="3401"/>
          <a:stretch>
            <a:fillRect/>
          </a:stretch>
        </p:blipFill>
        <p:spPr bwMode="auto">
          <a:xfrm>
            <a:off x="1823462" y="2445228"/>
            <a:ext cx="7258546" cy="4282543"/>
          </a:xfrm>
          <a:prstGeom prst="rect">
            <a:avLst/>
          </a:prstGeom>
          <a:noFill/>
          <a:ln>
            <a:noFill/>
          </a:ln>
          <a:effectLst/>
          <a:extLst>
            <a:ext uri="{909E8E84-426E-40DD-AFC4-6F175D3DCCD1}">
              <a14:hiddenFill xmlns:a14="http://schemas.microsoft.com/office/drawing/2010/main" xmlns="">
                <a:blipFill dpi="0" rotWithShape="0">
                  <a:blip/>
                  <a:srcRect t="12784" b="3401"/>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TextBox 2"/>
          <p:cNvSpPr txBox="1"/>
          <p:nvPr/>
        </p:nvSpPr>
        <p:spPr>
          <a:xfrm>
            <a:off x="90487" y="6443951"/>
            <a:ext cx="1747262" cy="246221"/>
          </a:xfrm>
          <a:prstGeom prst="rect">
            <a:avLst/>
          </a:prstGeom>
          <a:noFill/>
        </p:spPr>
        <p:txBody>
          <a:bodyPr wrap="square" rtlCol="0">
            <a:spAutoFit/>
          </a:bodyPr>
          <a:lstStyle/>
          <a:p>
            <a:pPr>
              <a:spcBef>
                <a:spcPts val="1500"/>
              </a:spcBef>
            </a:pPr>
            <a:r>
              <a:rPr lang="en-GB" sz="1000" dirty="0">
                <a:latin typeface="Times New Roman" pitchFamily="18" charset="0"/>
                <a:cs typeface="Times New Roman" pitchFamily="18" charset="0"/>
              </a:rPr>
              <a:t>Photo </a:t>
            </a:r>
            <a:r>
              <a:rPr lang="en-GB" sz="1000" dirty="0" smtClean="0">
                <a:latin typeface="Times New Roman" pitchFamily="18" charset="0"/>
                <a:cs typeface="Times New Roman" pitchFamily="18" charset="0"/>
              </a:rPr>
              <a:t>by William </a:t>
            </a:r>
            <a:r>
              <a:rPr lang="en-GB" sz="1000" dirty="0">
                <a:latin typeface="Times New Roman" pitchFamily="18" charset="0"/>
                <a:cs typeface="Times New Roman" pitchFamily="18" charset="0"/>
              </a:rPr>
              <a:t>K</a:t>
            </a:r>
            <a:r>
              <a:rPr lang="en-GB" sz="1000" dirty="0" smtClean="0">
                <a:latin typeface="Times New Roman" pitchFamily="18" charset="0"/>
                <a:cs typeface="Times New Roman" pitchFamily="18" charset="0"/>
              </a:rPr>
              <a:t>. Jones </a:t>
            </a:r>
            <a:endParaRPr lang="en-GB" sz="1000" dirty="0">
              <a:latin typeface="Times New Roman" pitchFamily="18" charset="0"/>
              <a:cs typeface="Times New Roman" pitchFamily="18" charset="0"/>
            </a:endParaRPr>
          </a:p>
        </p:txBody>
      </p:sp>
      <p:sp>
        <p:nvSpPr>
          <p:cNvPr id="4" name="TextBox 3"/>
          <p:cNvSpPr txBox="1"/>
          <p:nvPr/>
        </p:nvSpPr>
        <p:spPr>
          <a:xfrm>
            <a:off x="3733800" y="233708"/>
            <a:ext cx="5257800" cy="1908215"/>
          </a:xfrm>
          <a:prstGeom prst="rect">
            <a:avLst/>
          </a:prstGeom>
          <a:noFill/>
        </p:spPr>
        <p:txBody>
          <a:bodyPr wrap="square" rtlCol="0">
            <a:spAutoFit/>
          </a:bodyPr>
          <a:lstStyle/>
          <a:p>
            <a:r>
              <a:rPr lang="en-US" sz="2800" dirty="0" smtClean="0">
                <a:latin typeface="Times New Roman" pitchFamily="18" charset="0"/>
                <a:cs typeface="Times New Roman" pitchFamily="18" charset="0"/>
              </a:rPr>
              <a:t>View of Karst Landscapes </a:t>
            </a:r>
            <a:r>
              <a:rPr lang="en-US" sz="2200" dirty="0" smtClean="0">
                <a:latin typeface="Times New Roman" pitchFamily="18" charset="0"/>
                <a:cs typeface="Times New Roman" pitchFamily="18" charset="0"/>
              </a:rPr>
              <a:t>- thin and variable soil depths over the cavernous limestone. This allows rain and snow to enter the subsurface and groundwater quickly without a lot of filtration</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TextBox 4"/>
          <p:cNvSpPr txBox="1"/>
          <p:nvPr/>
        </p:nvSpPr>
        <p:spPr>
          <a:xfrm>
            <a:off x="90487" y="3429000"/>
            <a:ext cx="1693092" cy="707886"/>
          </a:xfrm>
          <a:prstGeom prst="rect">
            <a:avLst/>
          </a:prstGeom>
          <a:noFill/>
        </p:spPr>
        <p:txBody>
          <a:bodyPr wrap="none" rtlCol="0">
            <a:spAutoFit/>
          </a:bodyPr>
          <a:lstStyle/>
          <a:p>
            <a:r>
              <a:rPr lang="en-US" sz="2000" dirty="0" smtClean="0">
                <a:latin typeface="Times New Roman" pitchFamily="18" charset="0"/>
                <a:cs typeface="Times New Roman" pitchFamily="18" charset="0"/>
              </a:rPr>
              <a:t>Sinkholes and </a:t>
            </a:r>
          </a:p>
          <a:p>
            <a:r>
              <a:rPr lang="en-US" sz="2000" dirty="0">
                <a:latin typeface="Times New Roman" pitchFamily="18" charset="0"/>
                <a:cs typeface="Times New Roman" pitchFamily="18" charset="0"/>
              </a:rPr>
              <a:t>r</a:t>
            </a:r>
            <a:r>
              <a:rPr lang="en-US" sz="2000" dirty="0" smtClean="0">
                <a:latin typeface="Times New Roman" pitchFamily="18" charset="0"/>
                <a:cs typeface="Times New Roman" pitchFamily="18" charset="0"/>
              </a:rPr>
              <a:t>ocky fields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1127959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877" y="2514600"/>
            <a:ext cx="4876800" cy="3657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38811" y="2284349"/>
            <a:ext cx="3088577" cy="4118102"/>
          </a:xfrm>
          <a:prstGeom prst="rect">
            <a:avLst/>
          </a:prstGeom>
        </p:spPr>
      </p:pic>
      <p:sp>
        <p:nvSpPr>
          <p:cNvPr id="4" name="TextBox 3"/>
          <p:cNvSpPr txBox="1"/>
          <p:nvPr/>
        </p:nvSpPr>
        <p:spPr>
          <a:xfrm>
            <a:off x="381000" y="304800"/>
            <a:ext cx="7924800" cy="1261884"/>
          </a:xfrm>
          <a:prstGeom prst="rect">
            <a:avLst/>
          </a:prstGeom>
          <a:noFill/>
        </p:spPr>
        <p:txBody>
          <a:bodyPr wrap="square" rtlCol="0">
            <a:spAutoFit/>
          </a:bodyPr>
          <a:lstStyle/>
          <a:p>
            <a:r>
              <a:rPr lang="en-US" sz="2800" b="1" u="sng" dirty="0" smtClean="0">
                <a:latin typeface="Times New Roman" pitchFamily="18" charset="0"/>
                <a:cs typeface="Times New Roman" pitchFamily="18" charset="0"/>
              </a:rPr>
              <a:t>Alpine Karst </a:t>
            </a:r>
            <a:r>
              <a:rPr lang="en-US" sz="2400" dirty="0" smtClean="0">
                <a:latin typeface="Times New Roman" pitchFamily="18" charset="0"/>
                <a:cs typeface="Times New Roman" pitchFamily="18" charset="0"/>
              </a:rPr>
              <a:t>is developed in mountain areas with a history of glaciation. Most of the soil has been removed by physical weathering exposing the beautiful rock surface called “</a:t>
            </a:r>
            <a:r>
              <a:rPr lang="en-US" sz="2400" dirty="0" err="1" smtClean="0">
                <a:latin typeface="Times New Roman" pitchFamily="18" charset="0"/>
                <a:cs typeface="Times New Roman" pitchFamily="18" charset="0"/>
              </a:rPr>
              <a:t>karren</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TextBox 4"/>
          <p:cNvSpPr txBox="1"/>
          <p:nvPr/>
        </p:nvSpPr>
        <p:spPr>
          <a:xfrm>
            <a:off x="656191" y="6195815"/>
            <a:ext cx="1417376"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Dave Bunnell </a:t>
            </a:r>
            <a:endParaRPr lang="en-US" sz="1000" dirty="0">
              <a:latin typeface="Times New Roman" pitchFamily="18" charset="0"/>
              <a:cs typeface="Times New Roman" pitchFamily="18" charset="0"/>
            </a:endParaRPr>
          </a:p>
        </p:txBody>
      </p:sp>
      <p:sp>
        <p:nvSpPr>
          <p:cNvPr id="6" name="TextBox 5"/>
          <p:cNvSpPr txBox="1"/>
          <p:nvPr/>
        </p:nvSpPr>
        <p:spPr>
          <a:xfrm>
            <a:off x="5867400" y="6410904"/>
            <a:ext cx="1417376"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Dave Bunnell </a:t>
            </a:r>
            <a:endParaRPr lang="en-US" sz="1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017228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305800" cy="523220"/>
          </a:xfrm>
          <a:prstGeom prst="rect">
            <a:avLst/>
          </a:prstGeom>
          <a:noFill/>
        </p:spPr>
        <p:txBody>
          <a:bodyPr wrap="square" rtlCol="0">
            <a:spAutoFit/>
          </a:bodyPr>
          <a:lstStyle/>
          <a:p>
            <a:r>
              <a:rPr lang="en-US" sz="2800" b="1" u="sng" dirty="0" smtClean="0">
                <a:latin typeface="Times New Roman" pitchFamily="18" charset="0"/>
                <a:cs typeface="Times New Roman" pitchFamily="18" charset="0"/>
              </a:rPr>
              <a:t>Why do you need to know about karst landscapes? </a:t>
            </a:r>
            <a:r>
              <a:rPr lang="en-US" sz="2400" b="1" u="sng" dirty="0" smtClean="0">
                <a:latin typeface="Times New Roman" pitchFamily="18" charset="0"/>
                <a:cs typeface="Times New Roman" pitchFamily="18" charset="0"/>
              </a:rPr>
              <a:t>  </a:t>
            </a:r>
            <a:endParaRPr lang="en-US" sz="2400" b="1" u="sng" dirty="0">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95600" y="2076450"/>
            <a:ext cx="6100762" cy="4575572"/>
          </a:xfrm>
          <a:prstGeom prst="rect">
            <a:avLst/>
          </a:prstGeom>
        </p:spPr>
      </p:pic>
      <p:sp>
        <p:nvSpPr>
          <p:cNvPr id="4" name="TextBox 3"/>
          <p:cNvSpPr txBox="1"/>
          <p:nvPr/>
        </p:nvSpPr>
        <p:spPr>
          <a:xfrm>
            <a:off x="247650" y="761345"/>
            <a:ext cx="5467350" cy="830997"/>
          </a:xfrm>
          <a:prstGeom prst="rect">
            <a:avLst/>
          </a:prstGeom>
          <a:noFill/>
        </p:spPr>
        <p:txBody>
          <a:bodyPr wrap="square" rtlCol="0">
            <a:spAutoFit/>
          </a:bodyPr>
          <a:lstStyle/>
          <a:p>
            <a:r>
              <a:rPr lang="en-US" sz="2400" dirty="0">
                <a:latin typeface="Times New Roman" pitchFamily="18" charset="0"/>
                <a:cs typeface="Times New Roman" pitchFamily="18" charset="0"/>
              </a:rPr>
              <a:t>Surface water and groundwater interact very </a:t>
            </a:r>
            <a:r>
              <a:rPr lang="en-US" sz="2400" dirty="0" smtClean="0">
                <a:latin typeface="Times New Roman" pitchFamily="18" charset="0"/>
                <a:cs typeface="Times New Roman" pitchFamily="18" charset="0"/>
              </a:rPr>
              <a:t>quickly in karst topography.</a:t>
            </a:r>
            <a:endParaRPr lang="en-US" dirty="0"/>
          </a:p>
        </p:txBody>
      </p:sp>
      <p:sp>
        <p:nvSpPr>
          <p:cNvPr id="5" name="TextBox 4"/>
          <p:cNvSpPr txBox="1"/>
          <p:nvPr/>
        </p:nvSpPr>
        <p:spPr>
          <a:xfrm>
            <a:off x="1508182" y="6375023"/>
            <a:ext cx="1292341"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Steve Wells</a:t>
            </a:r>
            <a:endParaRPr lang="en-US" sz="1000" dirty="0">
              <a:latin typeface="Times New Roman" pitchFamily="18" charset="0"/>
              <a:cs typeface="Times New Roman" pitchFamily="18" charset="0"/>
            </a:endParaRPr>
          </a:p>
        </p:txBody>
      </p:sp>
      <p:sp>
        <p:nvSpPr>
          <p:cNvPr id="6" name="TextBox 5"/>
          <p:cNvSpPr txBox="1"/>
          <p:nvPr/>
        </p:nvSpPr>
        <p:spPr>
          <a:xfrm>
            <a:off x="247650" y="4191000"/>
            <a:ext cx="2362200" cy="1323439"/>
          </a:xfrm>
          <a:prstGeom prst="rect">
            <a:avLst/>
          </a:prstGeom>
          <a:noFill/>
        </p:spPr>
        <p:txBody>
          <a:bodyPr wrap="square" rtlCol="0">
            <a:spAutoFit/>
          </a:bodyPr>
          <a:lstStyle/>
          <a:p>
            <a:r>
              <a:rPr lang="en-US" sz="2000" dirty="0" smtClean="0">
                <a:latin typeface="Times New Roman" pitchFamily="18" charset="0"/>
                <a:cs typeface="Times New Roman" pitchFamily="18" charset="0"/>
              </a:rPr>
              <a:t>Here an underground </a:t>
            </a:r>
          </a:p>
          <a:p>
            <a:r>
              <a:rPr lang="en-US" sz="2000" dirty="0" smtClean="0">
                <a:latin typeface="Times New Roman" pitchFamily="18" charset="0"/>
                <a:cs typeface="Times New Roman" pitchFamily="18" charset="0"/>
              </a:rPr>
              <a:t>stream emerges from </a:t>
            </a:r>
          </a:p>
          <a:p>
            <a:r>
              <a:rPr lang="en-US" sz="2000" dirty="0" smtClean="0">
                <a:latin typeface="Times New Roman" pitchFamily="18" charset="0"/>
                <a:cs typeface="Times New Roman" pitchFamily="18" charset="0"/>
              </a:rPr>
              <a:t>a cave forming a karst  spring.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617492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371600" y="762000"/>
            <a:ext cx="18415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en-US"/>
          </a:p>
        </p:txBody>
      </p:sp>
      <p:sp>
        <p:nvSpPr>
          <p:cNvPr id="12291" name="Text Box 2"/>
          <p:cNvSpPr txBox="1">
            <a:spLocks noChangeArrowheads="1"/>
          </p:cNvSpPr>
          <p:nvPr/>
        </p:nvSpPr>
        <p:spPr bwMode="auto">
          <a:xfrm>
            <a:off x="4913109" y="248613"/>
            <a:ext cx="3429000" cy="1941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57200" eaLnBrk="0" fontAlgn="base" hangingPunct="0">
              <a:lnSpc>
                <a:spcPct val="95000"/>
              </a:lnSpc>
              <a:spcBef>
                <a:spcPct val="0"/>
              </a:spcBef>
              <a:spcAft>
                <a:spcPct val="0"/>
              </a:spcAft>
              <a:buClr>
                <a:srgbClr val="FFFF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Arial Unicode MS" pitchFamily="34" charset="-128"/>
                <a:cs typeface="Arial Unicode MS" pitchFamily="34" charset="-128"/>
              </a:defRPr>
            </a:lvl9pPr>
          </a:lstStyle>
          <a:p>
            <a:pPr eaLnBrk="1" hangingPunct="1">
              <a:lnSpc>
                <a:spcPct val="100000"/>
              </a:lnSpc>
            </a:pPr>
            <a:r>
              <a:rPr lang="en-GB" b="1" u="sng" dirty="0" smtClean="0">
                <a:solidFill>
                  <a:schemeClr val="tx1"/>
                </a:solidFill>
                <a:cs typeface="Times New Roman" pitchFamily="18" charset="0"/>
              </a:rPr>
              <a:t>Sinkhole </a:t>
            </a:r>
            <a:r>
              <a:rPr lang="en-GB" b="1" u="sng" dirty="0">
                <a:solidFill>
                  <a:schemeClr val="tx1"/>
                </a:solidFill>
                <a:cs typeface="Times New Roman" pitchFamily="18" charset="0"/>
              </a:rPr>
              <a:t>or </a:t>
            </a:r>
            <a:r>
              <a:rPr lang="en-GB" b="1" u="sng" dirty="0" smtClean="0">
                <a:solidFill>
                  <a:schemeClr val="tx1"/>
                </a:solidFill>
                <a:cs typeface="Times New Roman" pitchFamily="18" charset="0"/>
              </a:rPr>
              <a:t>Sink</a:t>
            </a:r>
            <a:endParaRPr lang="en-GB" dirty="0">
              <a:solidFill>
                <a:schemeClr val="tx1"/>
              </a:solidFill>
              <a:cs typeface="Times New Roman" pitchFamily="18" charset="0"/>
            </a:endParaRPr>
          </a:p>
          <a:p>
            <a:pPr eaLnBrk="1" hangingPunct="1">
              <a:lnSpc>
                <a:spcPct val="100000"/>
              </a:lnSpc>
            </a:pPr>
            <a:r>
              <a:rPr lang="en-GB" dirty="0" smtClean="0">
                <a:solidFill>
                  <a:schemeClr val="tx1"/>
                </a:solidFill>
                <a:cs typeface="Times New Roman" pitchFamily="18" charset="0"/>
              </a:rPr>
              <a:t>A name for </a:t>
            </a:r>
            <a:r>
              <a:rPr lang="en-GB" dirty="0">
                <a:solidFill>
                  <a:schemeClr val="tx1"/>
                </a:solidFill>
                <a:cs typeface="Times New Roman" pitchFamily="18" charset="0"/>
              </a:rPr>
              <a:t>closed depressions. </a:t>
            </a:r>
            <a:r>
              <a:rPr lang="en-GB" dirty="0" smtClean="0">
                <a:solidFill>
                  <a:schemeClr val="tx1"/>
                </a:solidFill>
              </a:rPr>
              <a:t>Sinkholes </a:t>
            </a:r>
            <a:r>
              <a:rPr lang="en-GB" dirty="0">
                <a:solidFill>
                  <a:schemeClr val="tx1"/>
                </a:solidFill>
              </a:rPr>
              <a:t>are one of the most obvious signs of a karst </a:t>
            </a:r>
            <a:r>
              <a:rPr lang="en-GB" dirty="0" err="1" smtClean="0">
                <a:solidFill>
                  <a:schemeClr val="tx1"/>
                </a:solidFill>
              </a:rPr>
              <a:t>terrane</a:t>
            </a:r>
            <a:r>
              <a:rPr lang="en-GB" dirty="0" smtClean="0">
                <a:solidFill>
                  <a:schemeClr val="tx1"/>
                </a:solidFill>
              </a:rPr>
              <a:t>.</a:t>
            </a:r>
            <a:r>
              <a:rPr lang="en-GB" dirty="0" smtClean="0">
                <a:solidFill>
                  <a:srgbClr val="FFFF00"/>
                </a:solidFill>
              </a:rPr>
              <a:t>. </a:t>
            </a:r>
            <a:endParaRPr lang="en-GB" dirty="0">
              <a:solidFill>
                <a:srgbClr val="FFFF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174854"/>
            <a:ext cx="3647593" cy="27356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95600" y="2193958"/>
            <a:ext cx="6073666" cy="4555250"/>
          </a:xfrm>
          <a:prstGeom prst="rect">
            <a:avLst/>
          </a:prstGeom>
        </p:spPr>
      </p:pic>
      <p:sp>
        <p:nvSpPr>
          <p:cNvPr id="6" name="TextBox 5"/>
          <p:cNvSpPr txBox="1"/>
          <p:nvPr/>
        </p:nvSpPr>
        <p:spPr>
          <a:xfrm>
            <a:off x="381000" y="2954500"/>
            <a:ext cx="1250663"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Photo by Bill Douty </a:t>
            </a:r>
            <a:endParaRPr lang="en-US" sz="1000" dirty="0">
              <a:latin typeface="Times New Roman" pitchFamily="18" charset="0"/>
              <a:cs typeface="Times New Roman" pitchFamily="18" charset="0"/>
            </a:endParaRPr>
          </a:p>
        </p:txBody>
      </p:sp>
      <p:sp>
        <p:nvSpPr>
          <p:cNvPr id="7" name="TextBox 6"/>
          <p:cNvSpPr txBox="1"/>
          <p:nvPr/>
        </p:nvSpPr>
        <p:spPr>
          <a:xfrm>
            <a:off x="7010400" y="6502987"/>
            <a:ext cx="1467068" cy="246221"/>
          </a:xfrm>
          <a:prstGeom prst="rect">
            <a:avLst/>
          </a:prstGeom>
          <a:noFill/>
        </p:spPr>
        <p:txBody>
          <a:bodyPr wrap="none" rtlCol="0">
            <a:spAutoFit/>
          </a:bodyPr>
          <a:lstStyle/>
          <a:p>
            <a:r>
              <a:rPr lang="en-US" sz="1000" dirty="0" smtClean="0">
                <a:solidFill>
                  <a:schemeClr val="bg1"/>
                </a:solidFill>
                <a:latin typeface="Times New Roman" pitchFamily="18" charset="0"/>
                <a:cs typeface="Times New Roman" pitchFamily="18" charset="0"/>
              </a:rPr>
              <a:t>Photo by Carol Zokaites </a:t>
            </a:r>
            <a:endParaRPr lang="en-US" sz="1000" dirty="0">
              <a:solidFill>
                <a:schemeClr val="bg1"/>
              </a:solidFill>
              <a:latin typeface="Times New Roman" pitchFamily="18" charset="0"/>
              <a:cs typeface="Times New Roman" pitchFamily="18" charset="0"/>
            </a:endParaRPr>
          </a:p>
        </p:txBody>
      </p:sp>
      <p:sp>
        <p:nvSpPr>
          <p:cNvPr id="3" name="TextBox 2"/>
          <p:cNvSpPr txBox="1"/>
          <p:nvPr/>
        </p:nvSpPr>
        <p:spPr>
          <a:xfrm>
            <a:off x="177906" y="4600575"/>
            <a:ext cx="2450351" cy="923330"/>
          </a:xfrm>
          <a:prstGeom prst="rect">
            <a:avLst/>
          </a:prstGeom>
          <a:noFill/>
        </p:spPr>
        <p:txBody>
          <a:bodyPr wrap="none" rtlCol="0">
            <a:spAutoFit/>
          </a:bodyPr>
          <a:lstStyle/>
          <a:p>
            <a:r>
              <a:rPr lang="en-US" u="sng" dirty="0" smtClean="0">
                <a:latin typeface="Times New Roman" pitchFamily="18" charset="0"/>
                <a:cs typeface="Times New Roman" pitchFamily="18" charset="0"/>
              </a:rPr>
              <a:t>Sinkhole In A Cup </a:t>
            </a:r>
          </a:p>
          <a:p>
            <a:r>
              <a:rPr lang="en-US" dirty="0" smtClean="0">
                <a:latin typeface="Times New Roman" pitchFamily="18" charset="0"/>
                <a:cs typeface="Times New Roman" pitchFamily="18" charset="0"/>
              </a:rPr>
              <a:t>By Project Underground</a:t>
            </a:r>
          </a:p>
          <a:p>
            <a:r>
              <a:rPr lang="en-US" dirty="0" smtClean="0">
                <a:latin typeface="Times New Roman" pitchFamily="18" charset="0"/>
                <a:cs typeface="Times New Roman" pitchFamily="18" charset="0"/>
              </a:rPr>
              <a:t>on </a:t>
            </a:r>
            <a:r>
              <a:rPr lang="en-US" dirty="0" err="1" smtClean="0">
                <a:latin typeface="Times New Roman" pitchFamily="18" charset="0"/>
                <a:cs typeface="Times New Roman" pitchFamily="18" charset="0"/>
              </a:rPr>
              <a:t>BatsLive</a:t>
            </a:r>
            <a:r>
              <a:rPr lang="en-US" dirty="0" smtClean="0">
                <a:latin typeface="Times New Roman" pitchFamily="18" charset="0"/>
                <a:cs typeface="Times New Roman" pitchFamily="18" charset="0"/>
              </a:rPr>
              <a:t> website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2333825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4669</TotalTime>
  <Words>1539</Words>
  <Application>Microsoft Office PowerPoint</Application>
  <PresentationFormat>On-screen Show (4:3)</PresentationFormat>
  <Paragraphs>164</Paragraphs>
  <Slides>22</Slides>
  <Notes>21</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Virginia IT Infrastructure Partnership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qdl76419</dc:creator>
  <cp:lastModifiedBy>qdl76419</cp:lastModifiedBy>
  <cp:revision>141</cp:revision>
  <dcterms:created xsi:type="dcterms:W3CDTF">2012-09-21T15:38:51Z</dcterms:created>
  <dcterms:modified xsi:type="dcterms:W3CDTF">2012-10-11T02:02:31Z</dcterms:modified>
</cp:coreProperties>
</file>